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4"/>
  </p:notesMasterIdLst>
  <p:sldIdLst>
    <p:sldId id="726" r:id="rId3"/>
    <p:sldId id="720" r:id="rId4"/>
    <p:sldId id="808" r:id="rId5"/>
    <p:sldId id="780" r:id="rId6"/>
    <p:sldId id="748" r:id="rId7"/>
    <p:sldId id="749" r:id="rId8"/>
    <p:sldId id="779" r:id="rId9"/>
    <p:sldId id="781" r:id="rId10"/>
    <p:sldId id="724" r:id="rId11"/>
    <p:sldId id="664" r:id="rId12"/>
    <p:sldId id="782" r:id="rId13"/>
    <p:sldId id="740" r:id="rId14"/>
    <p:sldId id="778" r:id="rId15"/>
    <p:sldId id="783" r:id="rId16"/>
    <p:sldId id="642" r:id="rId17"/>
    <p:sldId id="628" r:id="rId18"/>
    <p:sldId id="742" r:id="rId19"/>
    <p:sldId id="741" r:id="rId20"/>
    <p:sldId id="641" r:id="rId21"/>
    <p:sldId id="784" r:id="rId22"/>
    <p:sldId id="732" r:id="rId23"/>
    <p:sldId id="786" r:id="rId24"/>
    <p:sldId id="789" r:id="rId25"/>
    <p:sldId id="787" r:id="rId26"/>
    <p:sldId id="790" r:id="rId27"/>
    <p:sldId id="721" r:id="rId28"/>
    <p:sldId id="791" r:id="rId29"/>
    <p:sldId id="792" r:id="rId30"/>
    <p:sldId id="731" r:id="rId31"/>
    <p:sldId id="753" r:id="rId32"/>
    <p:sldId id="793" r:id="rId33"/>
    <p:sldId id="522" r:id="rId34"/>
    <p:sldId id="549" r:id="rId35"/>
    <p:sldId id="557" r:id="rId36"/>
    <p:sldId id="558" r:id="rId37"/>
    <p:sldId id="559" r:id="rId38"/>
    <p:sldId id="560" r:id="rId39"/>
    <p:sldId id="593" r:id="rId40"/>
    <p:sldId id="596" r:id="rId41"/>
    <p:sldId id="599" r:id="rId42"/>
    <p:sldId id="656" r:id="rId43"/>
    <p:sldId id="657" r:id="rId44"/>
    <p:sldId id="794" r:id="rId45"/>
    <p:sldId id="684" r:id="rId46"/>
    <p:sldId id="795" r:id="rId47"/>
    <p:sldId id="658" r:id="rId48"/>
    <p:sldId id="660" r:id="rId49"/>
    <p:sldId id="796" r:id="rId50"/>
    <p:sldId id="665" r:id="rId51"/>
    <p:sldId id="799" r:id="rId52"/>
    <p:sldId id="702" r:id="rId53"/>
    <p:sldId id="801" r:id="rId54"/>
    <p:sldId id="738" r:id="rId55"/>
    <p:sldId id="802" r:id="rId56"/>
    <p:sldId id="744" r:id="rId57"/>
    <p:sldId id="745" r:id="rId58"/>
    <p:sldId id="797" r:id="rId59"/>
    <p:sldId id="695" r:id="rId60"/>
    <p:sldId id="696" r:id="rId61"/>
    <p:sldId id="697" r:id="rId62"/>
    <p:sldId id="604" r:id="rId63"/>
    <p:sldId id="803" r:id="rId64"/>
    <p:sldId id="804" r:id="rId65"/>
    <p:sldId id="805" r:id="rId66"/>
    <p:sldId id="806" r:id="rId67"/>
    <p:sldId id="727" r:id="rId68"/>
    <p:sldId id="772" r:id="rId69"/>
    <p:sldId id="773" r:id="rId70"/>
    <p:sldId id="715" r:id="rId71"/>
    <p:sldId id="723" r:id="rId72"/>
    <p:sldId id="722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18344"/>
    <a:srgbClr val="4CAD5B"/>
    <a:srgbClr val="4D72BF"/>
    <a:srgbClr val="1D50FF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2" autoAdjust="0"/>
    <p:restoredTop sz="96868"/>
  </p:normalViewPr>
  <p:slideViewPr>
    <p:cSldViewPr snapToGrid="0" snapToObjects="1" showGuides="1">
      <p:cViewPr varScale="1">
        <p:scale>
          <a:sx n="152" d="100"/>
          <a:sy n="152" d="100"/>
        </p:scale>
        <p:origin x="56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7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image" Target="../media/image24.png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peng-du-ph-d-14b0a11b/" TargetMode="External"/><Relationship Id="rId3" Type="http://schemas.openxmlformats.org/officeDocument/2006/relationships/image" Target="../media/image88.png"/><Relationship Id="rId7" Type="http://schemas.openxmlformats.org/officeDocument/2006/relationships/image" Target="../media/image90.tiff"/><Relationship Id="rId2" Type="http://schemas.openxmlformats.org/officeDocument/2006/relationships/hyperlink" Target="https://www.youtube.com/channel/UCPKdM9tww3D92HE5vNyKjaQ?view_as=subscribe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fatgoooose" TargetMode="External"/><Relationship Id="rId5" Type="http://schemas.openxmlformats.org/officeDocument/2006/relationships/image" Target="../media/image89.png"/><Relationship Id="rId10" Type="http://schemas.openxmlformats.org/officeDocument/2006/relationships/image" Target="../media/image92.jpeg"/><Relationship Id="rId4" Type="http://schemas.openxmlformats.org/officeDocument/2006/relationships/hyperlink" Target="https://www.facebook.com/pdgetrf" TargetMode="External"/><Relationship Id="rId9" Type="http://schemas.openxmlformats.org/officeDocument/2006/relationships/image" Target="../media/image9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4" y="277812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Function: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37674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F20193-0AF6-B444-B2C5-BBFB1EA7E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3551968" cy="578636"/>
          </a:xfrm>
        </p:spPr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testing?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BF1B9-091C-8248-9B73-3238B733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4C105-61AC-644E-8E6C-E260A2B2AE56}"/>
              </a:ext>
            </a:extLst>
          </p:cNvPr>
          <p:cNvSpPr txBox="1"/>
          <p:nvPr/>
        </p:nvSpPr>
        <p:spPr>
          <a:xfrm>
            <a:off x="520118" y="2920596"/>
            <a:ext cx="226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Validation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516A0-0A53-B245-96C8-A950B49D4858}"/>
              </a:ext>
            </a:extLst>
          </p:cNvPr>
          <p:cNvSpPr txBox="1"/>
          <p:nvPr/>
        </p:nvSpPr>
        <p:spPr>
          <a:xfrm>
            <a:off x="520117" y="4065586"/>
            <a:ext cx="3693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Prevent</a:t>
            </a:r>
            <a:r>
              <a:rPr lang="zh-CN" altLang="en-US" sz="3200" dirty="0"/>
              <a:t> </a:t>
            </a:r>
            <a:r>
              <a:rPr lang="en-US" altLang="zh-CN" sz="3200" dirty="0"/>
              <a:t>regression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EAD71-64B4-D041-98CA-3B43BD918EA6}"/>
              </a:ext>
            </a:extLst>
          </p:cNvPr>
          <p:cNvSpPr txBox="1"/>
          <p:nvPr/>
        </p:nvSpPr>
        <p:spPr>
          <a:xfrm>
            <a:off x="4211273" y="3012100"/>
            <a:ext cx="239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E18344"/>
                </a:solidFill>
              </a:rPr>
              <a:t>Is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your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code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correct?</a:t>
            </a:r>
            <a:endParaRPr lang="en-US" sz="2000" b="1" dirty="0">
              <a:solidFill>
                <a:srgbClr val="E1834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282BE-94BF-CD40-9159-AC00F415AC4D}"/>
              </a:ext>
            </a:extLst>
          </p:cNvPr>
          <p:cNvSpPr txBox="1"/>
          <p:nvPr/>
        </p:nvSpPr>
        <p:spPr>
          <a:xfrm>
            <a:off x="4446165" y="4173307"/>
            <a:ext cx="4621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E18344"/>
                </a:solidFill>
              </a:rPr>
              <a:t>Can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your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code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be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damaged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by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some</a:t>
            </a:r>
            <a:r>
              <a:rPr lang="zh-CN" altLang="en-US" sz="2000" b="1" dirty="0">
                <a:solidFill>
                  <a:srgbClr val="E18344"/>
                </a:solidFill>
              </a:rPr>
              <a:t> </a:t>
            </a:r>
            <a:r>
              <a:rPr lang="en-US" altLang="zh-CN" sz="2000" b="1" dirty="0">
                <a:solidFill>
                  <a:srgbClr val="E18344"/>
                </a:solidFill>
              </a:rPr>
              <a:t>else?</a:t>
            </a:r>
            <a:endParaRPr lang="en-US" sz="2000" b="1" dirty="0">
              <a:solidFill>
                <a:srgbClr val="E183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91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96DC4D-4F9F-534D-B954-2FCE408F3FC0}"/>
              </a:ext>
            </a:extLst>
          </p:cNvPr>
          <p:cNvSpPr txBox="1"/>
          <p:nvPr/>
        </p:nvSpPr>
        <p:spPr>
          <a:xfrm>
            <a:off x="461395" y="1968234"/>
            <a:ext cx="795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found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fixed?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0A946-A949-B641-AC4B-C44F53919E08}"/>
              </a:ext>
            </a:extLst>
          </p:cNvPr>
          <p:cNvSpPr txBox="1"/>
          <p:nvPr/>
        </p:nvSpPr>
        <p:spPr>
          <a:xfrm>
            <a:off x="1300294" y="3026329"/>
            <a:ext cx="4354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C4664-5F79-D54C-A0E0-9A0353E30845}"/>
              </a:ext>
            </a:extLst>
          </p:cNvPr>
          <p:cNvSpPr txBox="1"/>
          <p:nvPr/>
        </p:nvSpPr>
        <p:spPr>
          <a:xfrm>
            <a:off x="1300294" y="3833070"/>
            <a:ext cx="7376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 </a:t>
            </a: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3802D-1E3B-7E43-8EBC-96EFA556B66F}"/>
              </a:ext>
            </a:extLst>
          </p:cNvPr>
          <p:cNvSpPr txBox="1"/>
          <p:nvPr/>
        </p:nvSpPr>
        <p:spPr>
          <a:xfrm>
            <a:off x="1300294" y="4639811"/>
            <a:ext cx="5261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3.</a:t>
            </a:r>
            <a:r>
              <a:rPr lang="zh-CN" altLang="en-US" sz="2800" dirty="0"/>
              <a:t> </a:t>
            </a:r>
            <a:r>
              <a:rPr lang="en-US" altLang="zh-CN" sz="2800" dirty="0"/>
              <a:t>Add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fails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r>
              <a:rPr lang="en-US" altLang="zh-CN" sz="2800" dirty="0"/>
              <a:t>	then</a:t>
            </a:r>
            <a:r>
              <a:rPr lang="zh-CN" altLang="en-US" sz="2800" dirty="0"/>
              <a:t> </a:t>
            </a:r>
            <a:r>
              <a:rPr lang="en-US" altLang="zh-CN" sz="2800" dirty="0"/>
              <a:t>fix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bug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function,</a:t>
            </a:r>
          </a:p>
          <a:p>
            <a:r>
              <a:rPr lang="en-US" sz="2800" dirty="0"/>
              <a:t>	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pass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eep Calm #019 - And Fix Bugs by HundredMelanie on DeviantArt">
            <a:extLst>
              <a:ext uri="{FF2B5EF4-FFF2-40B4-BE49-F238E27FC236}">
                <a16:creationId xmlns:a16="http://schemas.microsoft.com/office/drawing/2014/main" id="{F6F648AE-F1AE-A142-9591-274134E0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2" y="242735"/>
            <a:ext cx="1728132" cy="12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en check mark icon checkmark in circle Vector Image">
            <a:extLst>
              <a:ext uri="{FF2B5EF4-FFF2-40B4-BE49-F238E27FC236}">
                <a16:creationId xmlns:a16="http://schemas.microsoft.com/office/drawing/2014/main" id="{6FA84EB3-5236-7243-AF26-543335471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1" t="11743" r="7196" b="24526"/>
          <a:stretch/>
        </p:blipFill>
        <p:spPr bwMode="auto">
          <a:xfrm>
            <a:off x="461395" y="4785690"/>
            <a:ext cx="838899" cy="76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92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5F7F89-C1A7-4D43-AA95-250FA2B1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Driven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79693-8BFD-8441-A5DF-F45490E1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1" y="1682815"/>
            <a:ext cx="3157497" cy="198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ED9CD3-3AF2-BF48-A487-653F5F774081}"/>
              </a:ext>
            </a:extLst>
          </p:cNvPr>
          <p:cNvSpPr/>
          <p:nvPr/>
        </p:nvSpPr>
        <p:spPr>
          <a:xfrm>
            <a:off x="441441" y="3672471"/>
            <a:ext cx="20425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youtu.be</a:t>
            </a:r>
            <a:r>
              <a:rPr lang="en-US" sz="1100" dirty="0"/>
              <a:t>/d1EAyR_NCOA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0B34B-9A4E-0442-A2D2-8B7B6B3D1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596" y="1682815"/>
            <a:ext cx="3211007" cy="201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0B528E-C672-FA40-AC06-572D38C3CB0B}"/>
              </a:ext>
            </a:extLst>
          </p:cNvPr>
          <p:cNvSpPr/>
          <p:nvPr/>
        </p:nvSpPr>
        <p:spPr>
          <a:xfrm>
            <a:off x="5383659" y="3704038"/>
            <a:ext cx="19912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youtu.be</a:t>
            </a:r>
            <a:r>
              <a:rPr lang="en-US" sz="1100" dirty="0"/>
              <a:t>/a6oP24CSdUg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91DD0-04B3-3346-9AA0-C48C34A47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1" y="4211774"/>
            <a:ext cx="3211007" cy="2013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6F6AD9-2C5C-224F-A19A-57869D53F0E4}"/>
              </a:ext>
            </a:extLst>
          </p:cNvPr>
          <p:cNvSpPr/>
          <p:nvPr/>
        </p:nvSpPr>
        <p:spPr>
          <a:xfrm>
            <a:off x="376179" y="6224879"/>
            <a:ext cx="19575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youtu.be</a:t>
            </a:r>
            <a:r>
              <a:rPr lang="en-US" sz="1100" dirty="0"/>
              <a:t>/KyFVA4Spcgg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8261-ECE5-F444-8D61-7F17BC133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596" y="4202887"/>
            <a:ext cx="3141630" cy="1984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726402-C9C1-7C43-ABB7-5ED9CFBDD1B4}"/>
              </a:ext>
            </a:extLst>
          </p:cNvPr>
          <p:cNvSpPr/>
          <p:nvPr/>
        </p:nvSpPr>
        <p:spPr>
          <a:xfrm>
            <a:off x="5383659" y="6224879"/>
            <a:ext cx="1959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youtu.be</a:t>
            </a:r>
            <a:r>
              <a:rPr lang="en-US" sz="1100" dirty="0"/>
              <a:t>/fr1E9aVnBxw</a:t>
            </a:r>
          </a:p>
        </p:txBody>
      </p:sp>
    </p:spTree>
    <p:extLst>
      <p:ext uri="{BB962C8B-B14F-4D97-AF65-F5344CB8AC3E}">
        <p14:creationId xmlns:p14="http://schemas.microsoft.com/office/powerpoint/2010/main" val="396425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E2CB9-94B2-5C4C-971E-D17230275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294" y="2611386"/>
            <a:ext cx="6862195" cy="8176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Object</a:t>
            </a:r>
            <a:r>
              <a:rPr lang="zh-CN" altLang="en-US" sz="3600" dirty="0"/>
              <a:t> </a:t>
            </a:r>
            <a:r>
              <a:rPr lang="en-US" altLang="zh-CN" sz="3600" dirty="0"/>
              <a:t>Oriented</a:t>
            </a:r>
            <a:r>
              <a:rPr lang="zh-CN" altLang="en-US" sz="3600" dirty="0"/>
              <a:t> </a:t>
            </a:r>
            <a:r>
              <a:rPr lang="en-US" altLang="zh-CN" sz="3600" dirty="0"/>
              <a:t>Programming</a:t>
            </a:r>
            <a:endParaRPr lang="en-US" sz="3600" dirty="0"/>
          </a:p>
        </p:txBody>
      </p:sp>
      <p:pic>
        <p:nvPicPr>
          <p:cNvPr id="3074" name="Picture 2" descr="Prototypal Object-Oriented Programming using JavaScript – A List Apart">
            <a:extLst>
              <a:ext uri="{FF2B5EF4-FFF2-40B4-BE49-F238E27FC236}">
                <a16:creationId xmlns:a16="http://schemas.microsoft.com/office/drawing/2014/main" id="{7D565CBF-D7AE-B743-A5DA-57BEB197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5" y="5486400"/>
            <a:ext cx="256924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3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E2736F-12F5-A949-93F7-2DA863AB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640695"/>
            <a:ext cx="4015387" cy="3666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431039" y="5600594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Object/Instance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042395" y="2011452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6560404" y="2005449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042395" y="2542345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447352" y="1997965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7929343" y="2132189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541EADD-A99E-D942-98D9-22131264F55B}"/>
              </a:ext>
            </a:extLst>
          </p:cNvPr>
          <p:cNvSpPr/>
          <p:nvPr/>
        </p:nvSpPr>
        <p:spPr>
          <a:xfrm>
            <a:off x="553672" y="1910991"/>
            <a:ext cx="2608977" cy="13607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5F41146B-81A7-6344-9C91-A4BA21D9932A}"/>
              </a:ext>
            </a:extLst>
          </p:cNvPr>
          <p:cNvSpPr/>
          <p:nvPr/>
        </p:nvSpPr>
        <p:spPr>
          <a:xfrm>
            <a:off x="6434356" y="2548348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776B3-6014-DC47-B70E-143ED16F5A6C}"/>
              </a:ext>
            </a:extLst>
          </p:cNvPr>
          <p:cNvSpPr txBox="1"/>
          <p:nvPr/>
        </p:nvSpPr>
        <p:spPr>
          <a:xfrm>
            <a:off x="5223768" y="279112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object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2A6C7E-FF45-3043-B4A6-3EA10F17B0EE}"/>
              </a:ext>
            </a:extLst>
          </p:cNvPr>
          <p:cNvSpPr txBox="1"/>
          <p:nvPr/>
        </p:nvSpPr>
        <p:spPr>
          <a:xfrm>
            <a:off x="5148331" y="1985784"/>
            <a:ext cx="155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reference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042394" y="4403512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Left Brace 75">
            <a:extLst>
              <a:ext uri="{FF2B5EF4-FFF2-40B4-BE49-F238E27FC236}">
                <a16:creationId xmlns:a16="http://schemas.microsoft.com/office/drawing/2014/main" id="{984ED982-8BBA-8349-B374-8D110115E8A6}"/>
              </a:ext>
            </a:extLst>
          </p:cNvPr>
          <p:cNvSpPr/>
          <p:nvPr/>
        </p:nvSpPr>
        <p:spPr>
          <a:xfrm>
            <a:off x="6434356" y="4402804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FC2819-E973-6D41-AFB4-BD24F74DDBA4}"/>
              </a:ext>
            </a:extLst>
          </p:cNvPr>
          <p:cNvSpPr txBox="1"/>
          <p:nvPr/>
        </p:nvSpPr>
        <p:spPr>
          <a:xfrm>
            <a:off x="5223768" y="4645584"/>
            <a:ext cx="1270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 object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447351" y="3624872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7929342" y="3759096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F13AB40-5DA2-9A43-AAEC-AC80AB98F204}"/>
              </a:ext>
            </a:extLst>
          </p:cNvPr>
          <p:cNvSpPr txBox="1"/>
          <p:nvPr/>
        </p:nvSpPr>
        <p:spPr>
          <a:xfrm>
            <a:off x="5148330" y="3612691"/>
            <a:ext cx="1615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FFC000"/>
                </a:solidFill>
              </a:rPr>
              <a:t>reference</a:t>
            </a:r>
            <a:endParaRPr 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82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L -0.01389 0.21459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8" grpId="0"/>
      <p:bldP spid="55" grpId="0" animBg="1"/>
      <p:bldP spid="55" grpId="1" animBg="1"/>
      <p:bldP spid="69" grpId="0" animBg="1"/>
      <p:bldP spid="70" grpId="0"/>
      <p:bldP spid="71" grpId="0"/>
      <p:bldP spid="76" grpId="0" animBg="1"/>
      <p:bldP spid="77" grpId="0"/>
      <p:bldP spid="78" grpId="0"/>
      <p:bldP spid="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D59B02-8998-F044-89A8-8520B654976A}"/>
              </a:ext>
            </a:extLst>
          </p:cNvPr>
          <p:cNvSpPr/>
          <p:nvPr/>
        </p:nvSpPr>
        <p:spPr>
          <a:xfrm>
            <a:off x="0" y="6526338"/>
            <a:ext cx="2822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pdgetrf</a:t>
            </a:r>
            <a:r>
              <a:rPr lang="en-US" sz="1400" dirty="0"/>
              <a:t>/</a:t>
            </a:r>
            <a:r>
              <a:rPr lang="en-US" sz="1400" dirty="0" err="1"/>
              <a:t>OOBPet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633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F20242-A342-F246-AE05-4784F77D9DDA}"/>
              </a:ext>
            </a:extLst>
          </p:cNvPr>
          <p:cNvSpPr/>
          <p:nvPr/>
        </p:nvSpPr>
        <p:spPr>
          <a:xfrm>
            <a:off x="302004" y="2902591"/>
            <a:ext cx="2424418" cy="1291904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</a:t>
            </a:r>
            <a:r>
              <a:rPr lang="en-US" sz="2400" dirty="0" err="1">
                <a:solidFill>
                  <a:schemeClr val="tx1"/>
                </a:solidFill>
              </a:rPr>
              <a:t>CommonActions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A2A086-25C7-C84D-85D4-4591771643DB}"/>
              </a:ext>
            </a:extLst>
          </p:cNvPr>
          <p:cNvSpPr/>
          <p:nvPr/>
        </p:nvSpPr>
        <p:spPr>
          <a:xfrm>
            <a:off x="3221374" y="1821810"/>
            <a:ext cx="2424418" cy="1291904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Animal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D422E8B-957B-5D4F-8409-1409114697F7}"/>
              </a:ext>
            </a:extLst>
          </p:cNvPr>
          <p:cNvSpPr/>
          <p:nvPr/>
        </p:nvSpPr>
        <p:spPr>
          <a:xfrm>
            <a:off x="3221374" y="4054680"/>
            <a:ext cx="2424418" cy="1291904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</a:rPr>
              <a:t>RobotAnimal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E76CD4-F6AB-DC44-B6E1-631387E533A1}"/>
              </a:ext>
            </a:extLst>
          </p:cNvPr>
          <p:cNvSpPr/>
          <p:nvPr/>
        </p:nvSpPr>
        <p:spPr>
          <a:xfrm>
            <a:off x="6140744" y="964735"/>
            <a:ext cx="2424418" cy="1291904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Cat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81A74F-B161-A74C-8A3E-F3CB018BFB47}"/>
              </a:ext>
            </a:extLst>
          </p:cNvPr>
          <p:cNvSpPr/>
          <p:nvPr/>
        </p:nvSpPr>
        <p:spPr>
          <a:xfrm>
            <a:off x="6140744" y="2501318"/>
            <a:ext cx="2424418" cy="1291904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Dog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BF79344-948F-724F-95A7-40DE1D468551}"/>
              </a:ext>
            </a:extLst>
          </p:cNvPr>
          <p:cNvSpPr/>
          <p:nvPr/>
        </p:nvSpPr>
        <p:spPr>
          <a:xfrm>
            <a:off x="6140744" y="4886588"/>
            <a:ext cx="2424418" cy="1291904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</a:rPr>
              <a:t>RobotDog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C2865A-DE0A-3844-8C61-C8E12506BA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726422" y="2467762"/>
            <a:ext cx="494952" cy="108078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EEDD7C-CEEE-AF46-8FA7-202B0E820006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2726422" y="3548543"/>
            <a:ext cx="494952" cy="115208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C61B7C-11B6-BE46-8B9F-2CFE6493D3B5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5645792" y="1610687"/>
            <a:ext cx="494952" cy="85707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418C50-82E9-E748-8A23-245B600CA1E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645792" y="2467762"/>
            <a:ext cx="494952" cy="6795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DD497D-CA9D-E14F-90DF-9BE59C3A9A73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645792" y="4700632"/>
            <a:ext cx="494952" cy="8319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6" descr="Spot® | Boston Dynamics">
            <a:extLst>
              <a:ext uri="{FF2B5EF4-FFF2-40B4-BE49-F238E27FC236}">
                <a16:creationId xmlns:a16="http://schemas.microsoft.com/office/drawing/2014/main" id="{91AAF665-0E6E-8742-8B52-1037F8C9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350" y="5882527"/>
            <a:ext cx="1556412" cy="9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82DE4D-22AC-4143-AD5B-01044305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79" y="3064896"/>
            <a:ext cx="695965" cy="12750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7A8E20D-3339-0841-8963-A40ADB666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527" y="537661"/>
            <a:ext cx="1047526" cy="11571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C655E0-8DEC-8F43-B40E-43B9E3B49029}"/>
              </a:ext>
            </a:extLst>
          </p:cNvPr>
          <p:cNvSpPr txBox="1"/>
          <p:nvPr/>
        </p:nvSpPr>
        <p:spPr>
          <a:xfrm rot="17729212">
            <a:off x="2508298" y="3064826"/>
            <a:ext cx="1051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implements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3D904-3F84-4F47-B949-9771BD9E6BC0}"/>
              </a:ext>
            </a:extLst>
          </p:cNvPr>
          <p:cNvSpPr txBox="1"/>
          <p:nvPr/>
        </p:nvSpPr>
        <p:spPr>
          <a:xfrm rot="18044146">
            <a:off x="5583068" y="2031740"/>
            <a:ext cx="75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extends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4DE70E-E31F-D942-A73F-09EB1B78CE8C}"/>
              </a:ext>
            </a:extLst>
          </p:cNvPr>
          <p:cNvSpPr/>
          <p:nvPr/>
        </p:nvSpPr>
        <p:spPr>
          <a:xfrm>
            <a:off x="0" y="6477036"/>
            <a:ext cx="3232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Full</a:t>
            </a:r>
            <a:r>
              <a:rPr lang="zh-CN" altLang="en-US" sz="1200" dirty="0"/>
              <a:t> </a:t>
            </a:r>
            <a:r>
              <a:rPr lang="en-US" altLang="zh-CN" sz="1200" dirty="0"/>
              <a:t>code</a:t>
            </a:r>
            <a:r>
              <a:rPr lang="zh-CN" altLang="en-US" sz="1200" dirty="0"/>
              <a:t> 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pdgetrf</a:t>
            </a:r>
            <a:r>
              <a:rPr lang="en-US" sz="1200" dirty="0"/>
              <a:t>/</a:t>
            </a:r>
            <a:r>
              <a:rPr lang="en-US" sz="1200" dirty="0" err="1"/>
              <a:t>OOBPet.git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395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34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7DFC4C-2ACB-7F40-B807-78614FACD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7" y="251670"/>
            <a:ext cx="3387189" cy="4865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A6F54F-3E53-A746-984E-4A2E0034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7" y="5383968"/>
            <a:ext cx="5203447" cy="849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B55F71-EC08-5146-89B9-658ECB6A0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227" y="1954635"/>
            <a:ext cx="695965" cy="1275009"/>
          </a:xfrm>
          <a:prstGeom prst="rect">
            <a:avLst/>
          </a:prstGeom>
        </p:spPr>
      </p:pic>
      <p:pic>
        <p:nvPicPr>
          <p:cNvPr id="11" name="Picture 6" descr="Spot® | Boston Dynamics">
            <a:extLst>
              <a:ext uri="{FF2B5EF4-FFF2-40B4-BE49-F238E27FC236}">
                <a16:creationId xmlns:a16="http://schemas.microsoft.com/office/drawing/2014/main" id="{0874B096-0819-2C40-B8B8-D7EB5E62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92" y="1294122"/>
            <a:ext cx="1556412" cy="9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07274-032D-1F4B-BE11-70C216682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251" y="2592139"/>
            <a:ext cx="1047526" cy="1157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67C6A-0B7D-D246-905E-565075703479}"/>
              </a:ext>
            </a:extLst>
          </p:cNvPr>
          <p:cNvSpPr txBox="1"/>
          <p:nvPr/>
        </p:nvSpPr>
        <p:spPr>
          <a:xfrm>
            <a:off x="5285064" y="251670"/>
            <a:ext cx="292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r>
              <a:rPr lang="zh-CN" altLang="en-US" dirty="0"/>
              <a:t> </a:t>
            </a:r>
            <a:r>
              <a:rPr lang="en-US" altLang="zh-CN" dirty="0"/>
              <a:t>play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69AE27-412A-7D44-9215-BEDD70DBA215}"/>
              </a:ext>
            </a:extLst>
          </p:cNvPr>
          <p:cNvSpPr/>
          <p:nvPr/>
        </p:nvSpPr>
        <p:spPr>
          <a:xfrm>
            <a:off x="33556" y="6499950"/>
            <a:ext cx="56614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pdgetrf</a:t>
            </a:r>
            <a:r>
              <a:rPr lang="en-US" sz="1100" dirty="0"/>
              <a:t>/</a:t>
            </a:r>
            <a:r>
              <a:rPr lang="en-US" sz="1100" dirty="0" err="1"/>
              <a:t>OOBPet</a:t>
            </a:r>
            <a:r>
              <a:rPr lang="en-US" sz="1100" dirty="0"/>
              <a:t>/blob/</a:t>
            </a:r>
            <a:r>
              <a:rPr lang="en-US" sz="1100" dirty="0" err="1"/>
              <a:t>using_interface</a:t>
            </a:r>
            <a:r>
              <a:rPr lang="en-US" sz="1100" dirty="0"/>
              <a:t>/</a:t>
            </a:r>
            <a:r>
              <a:rPr lang="en-US" sz="1100" dirty="0" err="1"/>
              <a:t>src</a:t>
            </a:r>
            <a:r>
              <a:rPr lang="en-US" sz="1100" dirty="0"/>
              <a:t>/test/java/</a:t>
            </a:r>
            <a:r>
              <a:rPr lang="en-US" sz="1100" dirty="0" err="1"/>
              <a:t>PetsOOPTest.java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9911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2D5E6-5BB1-9548-965C-1C98A177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686390"/>
            <a:ext cx="8325303" cy="4924135"/>
          </a:xfrm>
        </p:spPr>
        <p:txBody>
          <a:bodyPr/>
          <a:lstStyle/>
          <a:p>
            <a:r>
              <a:rPr lang="en-US" sz="2000" dirty="0">
                <a:solidFill>
                  <a:schemeClr val="bg2">
                    <a:lumMod val="85000"/>
                  </a:schemeClr>
                </a:solidFill>
              </a:rPr>
              <a:t>Encapsulation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Class vs Object/Instance vs Reference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Default access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Private member vs public method (setter/getter)</a:t>
            </a:r>
          </a:p>
          <a:p>
            <a:pPr lvl="1"/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85000"/>
                  </a:schemeClr>
                </a:solidFill>
              </a:rPr>
              <a:t>Inheritance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Base class</a:t>
            </a:r>
            <a:r>
              <a:rPr lang="zh-CN" altLang="en-US" sz="1800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2">
                    <a:lumMod val="85000"/>
                  </a:schemeClr>
                </a:solidFill>
              </a:rPr>
              <a:t>and derived class</a:t>
            </a:r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Calling base class copy constructor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Override vs Overload</a:t>
            </a:r>
          </a:p>
          <a:p>
            <a:pPr lvl="1"/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85000"/>
                  </a:schemeClr>
                </a:solidFill>
              </a:rPr>
              <a:t>Polymorphism</a:t>
            </a: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</a:rPr>
              <a:t>Accessing derived class object using base class reference</a:t>
            </a:r>
          </a:p>
          <a:p>
            <a:pPr lvl="1"/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6AEEC-2172-2449-9605-B9A309C8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Review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35AB6-B3D3-0B41-BCEA-DF2B2797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51" y="2559"/>
            <a:ext cx="898019" cy="991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C90E5-A44A-484E-AA04-1CD4FD1A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45" y="3998"/>
            <a:ext cx="539913" cy="9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9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66524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E2CB9-94B2-5C4C-971E-D17230275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5246" y="2611386"/>
            <a:ext cx="5931014" cy="8176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Abstract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Type</a:t>
            </a:r>
            <a:r>
              <a:rPr lang="zh-CN" altLang="en-US" sz="3600" dirty="0"/>
              <a:t> </a:t>
            </a:r>
            <a:r>
              <a:rPr lang="en-US" altLang="zh-CN" sz="3600" dirty="0"/>
              <a:t>(ADT)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542C7-E69C-934F-86CA-2F9344C8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10" y="4857226"/>
            <a:ext cx="2286222" cy="176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06983" y="2237013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Interface</a:t>
            </a:r>
          </a:p>
          <a:p>
            <a:pPr>
              <a:buFontTx/>
              <a:buChar char="-"/>
            </a:pPr>
            <a:r>
              <a:rPr lang="en-US" b="0" dirty="0">
                <a:solidFill>
                  <a:schemeClr val="tx1"/>
                </a:solidFill>
              </a:rPr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1906983" y="3702015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tx1"/>
                </a:solidFill>
              </a:rPr>
              <a:t>- Internal details</a:t>
            </a:r>
          </a:p>
        </p:txBody>
      </p:sp>
    </p:spTree>
    <p:extLst>
      <p:ext uri="{BB962C8B-B14F-4D97-AF65-F5344CB8AC3E}">
        <p14:creationId xmlns:p14="http://schemas.microsoft.com/office/powerpoint/2010/main" val="1936551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9 Wards 10 Best Interiors Nominee | Subaru Forester | WardsAuto">
            <a:extLst>
              <a:ext uri="{FF2B5EF4-FFF2-40B4-BE49-F238E27FC236}">
                <a16:creationId xmlns:a16="http://schemas.microsoft.com/office/drawing/2014/main" id="{1D74065F-9E15-774C-A5EB-7CA425A0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5" y="2943721"/>
            <a:ext cx="2795508" cy="145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3107C-4772-0E4D-9EFA-C531EDE0CA38}"/>
              </a:ext>
            </a:extLst>
          </p:cNvPr>
          <p:cNvSpPr txBox="1"/>
          <p:nvPr/>
        </p:nvSpPr>
        <p:spPr>
          <a:xfrm>
            <a:off x="472385" y="695041"/>
            <a:ext cx="5348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“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Interface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vs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Implementation</a:t>
            </a:r>
            <a:r>
              <a:rPr lang="en-US" altLang="zh-CN" sz="3200" b="1" dirty="0"/>
              <a:t>”</a:t>
            </a:r>
            <a:endParaRPr lang="en-US" sz="3200" b="1" dirty="0"/>
          </a:p>
        </p:txBody>
      </p:sp>
      <p:pic>
        <p:nvPicPr>
          <p:cNvPr id="3076" name="Picture 4" descr="Subaru Impreza 555 - First Chapter of a Legendary Saga | SnapLap">
            <a:extLst>
              <a:ext uri="{FF2B5EF4-FFF2-40B4-BE49-F238E27FC236}">
                <a16:creationId xmlns:a16="http://schemas.microsoft.com/office/drawing/2014/main" id="{25E2CF4F-4D4C-4745-A79A-D723B7DC2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5" b="4288"/>
          <a:stretch/>
        </p:blipFill>
        <p:spPr bwMode="auto">
          <a:xfrm>
            <a:off x="4536179" y="4099267"/>
            <a:ext cx="4341705" cy="24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ubaru Impreza WRX - Car Cutaway - Modern Racer - Features">
            <a:extLst>
              <a:ext uri="{FF2B5EF4-FFF2-40B4-BE49-F238E27FC236}">
                <a16:creationId xmlns:a16="http://schemas.microsoft.com/office/drawing/2014/main" id="{76341923-0DAE-6445-BF21-BF5295D2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1" b="18724"/>
          <a:stretch/>
        </p:blipFill>
        <p:spPr bwMode="auto">
          <a:xfrm>
            <a:off x="4194496" y="1674263"/>
            <a:ext cx="4949504" cy="253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303CB-391A-1C46-AEF7-A575C7866B92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D55C2-6CBE-AF4B-AF41-F19146DB34AF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add()</a:t>
            </a:r>
          </a:p>
          <a:p>
            <a:r>
              <a:rPr lang="en-US" i="1" dirty="0">
                <a:solidFill>
                  <a:schemeClr val="tx1"/>
                </a:solidFill>
              </a:rPr>
              <a:t>poll()</a:t>
            </a:r>
          </a:p>
          <a:p>
            <a:r>
              <a:rPr lang="en-US" i="1" dirty="0">
                <a:solidFill>
                  <a:schemeClr val="tx1"/>
                </a:solidFill>
              </a:rPr>
              <a:t>size()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D7314-844E-4D4B-91C4-39B0A7D9F0D6}"/>
              </a:ext>
            </a:extLst>
          </p:cNvPr>
          <p:cNvSpPr txBox="1"/>
          <p:nvPr/>
        </p:nvSpPr>
        <p:spPr>
          <a:xfrm>
            <a:off x="4419600" y="1580316"/>
            <a:ext cx="187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ADT Queue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B752C-B62F-3F4A-B8E8-2D8574DCFBBE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EA10A-7115-7345-8397-EF0FCCAAC10E}"/>
              </a:ext>
            </a:extLst>
          </p:cNvPr>
          <p:cNvSpPr/>
          <p:nvPr/>
        </p:nvSpPr>
        <p:spPr>
          <a:xfrm>
            <a:off x="5262281" y="398915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Linked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E8D69-1B70-3E46-BEEC-452FB5557D21}"/>
              </a:ext>
            </a:extLst>
          </p:cNvPr>
          <p:cNvSpPr/>
          <p:nvPr/>
        </p:nvSpPr>
        <p:spPr>
          <a:xfrm>
            <a:off x="5415535" y="438808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C306916-AE4C-1B41-9F34-3A89AEDCD56E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ACA60-4847-4F40-90E3-1D71559F83AF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</p:spTree>
    <p:extLst>
      <p:ext uri="{BB962C8B-B14F-4D97-AF65-F5344CB8AC3E}">
        <p14:creationId xmlns:p14="http://schemas.microsoft.com/office/powerpoint/2010/main" val="203074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934 0 " pathEditMode="relative" ptsTypes="AA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934 0 " pathEditMode="relative" ptsTypes="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1" grpId="0" animBg="1"/>
      <p:bldP spid="11" grpId="1" animBg="1"/>
      <p:bldP spid="11" grpId="2" animBg="1"/>
      <p:bldP spid="13" grpId="0" animBg="1"/>
      <p:bldP spid="8" grpId="0" animBg="1"/>
      <p:bldP spid="8" grpId="1" animBg="1"/>
      <p:bldP spid="10" grpId="0"/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1915" y="1859508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Interface</a:t>
            </a:r>
          </a:p>
          <a:p>
            <a:pPr>
              <a:buFontTx/>
              <a:buChar char="-"/>
            </a:pPr>
            <a:r>
              <a:rPr lang="en-US" b="0" dirty="0">
                <a:solidFill>
                  <a:schemeClr val="tx1"/>
                </a:solidFill>
              </a:rPr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BA17-CFB6-6242-A379-90A535B0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864" y="1037388"/>
            <a:ext cx="1791123" cy="1791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C93E1-C6D5-7541-9FCF-88634C8F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31193"/>
            <a:ext cx="1968298" cy="308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BFA0FE-7CE2-594C-9E20-01898CF9B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895" y="4752217"/>
            <a:ext cx="2320959" cy="1734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38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</a:t>
            </a:r>
            <a:r>
              <a:rPr lang="en-US" altLang="zh-CN" dirty="0"/>
              <a:t>:</a:t>
            </a:r>
            <a:r>
              <a:rPr lang="en-US" dirty="0"/>
              <a:t>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05B9C4-E2A0-1447-91EF-C831CF8F68DC}"/>
              </a:ext>
            </a:extLst>
          </p:cNvPr>
          <p:cNvGrpSpPr/>
          <p:nvPr/>
        </p:nvGrpSpPr>
        <p:grpSpPr>
          <a:xfrm>
            <a:off x="4487456" y="2096792"/>
            <a:ext cx="3281366" cy="461665"/>
            <a:chOff x="4572000" y="1854738"/>
            <a:chExt cx="4141687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128AC1-9A2A-B64A-868B-1DB362A7E75C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E6D43B-0D83-0D40-BAFF-9A5091D43F7D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812904-ACDE-0B4D-B2F9-F803378EF675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9B976-E8B2-B247-B68C-F55CD51D165D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DB294C-AE81-F648-B4ED-6AABFCC92972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4B0A35-80DC-E242-9C71-DA5144AA41A9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4FBB82-247D-184A-8F5F-06DCBCDF0EA1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E728F9-AACB-4C40-83BF-D1BB51011CB1}"/>
              </a:ext>
            </a:extLst>
          </p:cNvPr>
          <p:cNvGrpSpPr/>
          <p:nvPr/>
        </p:nvGrpSpPr>
        <p:grpSpPr>
          <a:xfrm>
            <a:off x="3748048" y="3428999"/>
            <a:ext cx="5121522" cy="1397117"/>
            <a:chOff x="714931" y="3127809"/>
            <a:chExt cx="8454764" cy="23064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F91EA5-DFF4-F540-94C0-8E4B902E249F}"/>
                </a:ext>
              </a:extLst>
            </p:cNvPr>
            <p:cNvSpPr/>
            <p:nvPr/>
          </p:nvSpPr>
          <p:spPr>
            <a:xfrm>
              <a:off x="78931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DF2FF4-E9F4-CA45-A9E6-B2A877A887F0}"/>
                </a:ext>
              </a:extLst>
            </p:cNvPr>
            <p:cNvSpPr/>
            <p:nvPr/>
          </p:nvSpPr>
          <p:spPr>
            <a:xfrm>
              <a:off x="1380979" y="4346137"/>
              <a:ext cx="160949" cy="582706"/>
            </a:xfrm>
            <a:prstGeom prst="rect">
              <a:avLst/>
            </a:prstGeom>
            <a:solidFill>
              <a:srgbClr val="15FEFF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61E0D3-56A2-E746-BBB8-ED8D25162E3A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D33CE3-D36E-5849-A362-270AFD950B56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570A08-393F-964A-B55C-6A09CF9034A9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7408ED-DFC1-2F46-8342-F74CFC72631C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5142E-2515-8146-97A2-60650BBDCFF2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1B2E31-9043-494B-A167-B370890877BA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18F231-9A86-5242-AD04-1DC21EB71AE3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6465B1-A079-FE4D-A1AD-763E3BBB6D60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875BA5-A78A-5D44-973F-C378790AB1C4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BA6C4B-226E-1545-8058-B19EEEA2AF1E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C57530-A9CB-4843-ABE3-9EB1C8EA8112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A6749-C5A8-524E-B584-B1CB0DD3D8A6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9D1A4C-734E-1244-B7FC-37A375A91829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C5CDC4D-17C0-A843-B68C-8A9F16D18854}"/>
                </a:ext>
              </a:extLst>
            </p:cNvPr>
            <p:cNvCxnSpPr>
              <a:cxnSpLocks/>
              <a:stCxn id="32" idx="3"/>
              <a:endCxn id="20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C77B477-ADC7-6B43-A391-ECF118E61B3F}"/>
                </a:ext>
              </a:extLst>
            </p:cNvPr>
            <p:cNvCxnSpPr>
              <a:cxnSpLocks/>
              <a:stCxn id="35" idx="3"/>
              <a:endCxn id="21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BE00A4-6086-CD43-BF8C-C92002AAC5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3A71298-6D7D-524D-B7C2-A2BE538E4F9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3C06FB8-0860-A84D-8AE4-099B90CED1BE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AA5968D-312F-F940-ACB3-9A8E80520061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7C460A9-6A65-084B-853E-27E9F58BAFE3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FA9216-EF79-1247-BD4D-17ACAA364BB0}"/>
                </a:ext>
              </a:extLst>
            </p:cNvPr>
            <p:cNvSpPr txBox="1"/>
            <p:nvPr/>
          </p:nvSpPr>
          <p:spPr>
            <a:xfrm>
              <a:off x="714931" y="3127809"/>
              <a:ext cx="753036" cy="406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head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E539DE6-2FAE-8843-962E-C0FD6904A552}"/>
                </a:ext>
              </a:extLst>
            </p:cNvPr>
            <p:cNvCxnSpPr>
              <a:cxnSpLocks/>
              <a:stCxn id="40" idx="2"/>
              <a:endCxn id="31" idx="0"/>
            </p:cNvCxnSpPr>
            <p:nvPr/>
          </p:nvCxnSpPr>
          <p:spPr>
            <a:xfrm flipH="1">
              <a:off x="1084529" y="3534278"/>
              <a:ext cx="6920" cy="81185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9025DCB-5F4A-4640-A7B4-0F3253018ACB}"/>
                </a:ext>
              </a:extLst>
            </p:cNvPr>
            <p:cNvGrpSpPr/>
            <p:nvPr/>
          </p:nvGrpSpPr>
          <p:grpSpPr>
            <a:xfrm>
              <a:off x="8420708" y="4637490"/>
              <a:ext cx="748987" cy="796722"/>
              <a:chOff x="8420708" y="4637490"/>
              <a:chExt cx="748987" cy="79672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A874B3-2C6D-214B-BE31-5E2DFA32C482}"/>
                  </a:ext>
                </a:extLst>
              </p:cNvPr>
              <p:cNvSpPr txBox="1"/>
              <p:nvPr/>
            </p:nvSpPr>
            <p:spPr>
              <a:xfrm>
                <a:off x="8547289" y="5027743"/>
                <a:ext cx="622406" cy="406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null</a:t>
                </a:r>
              </a:p>
            </p:txBody>
          </p: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600158B-5173-EF48-816D-4D71E77080CF}"/>
                  </a:ext>
                </a:extLst>
              </p:cNvPr>
              <p:cNvCxnSpPr>
                <a:stCxn id="30" idx="3"/>
                <a:endCxn id="43" idx="0"/>
              </p:cNvCxnSpPr>
              <p:nvPr/>
            </p:nvCxnSpPr>
            <p:spPr>
              <a:xfrm>
                <a:off x="8420708" y="4637490"/>
                <a:ext cx="437784" cy="390253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E59A0F7-83AD-184E-970A-88E8C5FD69E7}"/>
              </a:ext>
            </a:extLst>
          </p:cNvPr>
          <p:cNvSpPr/>
          <p:nvPr/>
        </p:nvSpPr>
        <p:spPr>
          <a:xfrm>
            <a:off x="3537473" y="938312"/>
            <a:ext cx="5421969" cy="443064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EF8072-2069-E146-8845-20F84ECFB542}"/>
              </a:ext>
            </a:extLst>
          </p:cNvPr>
          <p:cNvSpPr txBox="1"/>
          <p:nvPr/>
        </p:nvSpPr>
        <p:spPr>
          <a:xfrm>
            <a:off x="5678747" y="145455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Array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0620CD-2FEE-2C48-8520-CBF7F5EFCAA9}"/>
              </a:ext>
            </a:extLst>
          </p:cNvPr>
          <p:cNvSpPr txBox="1"/>
          <p:nvPr/>
        </p:nvSpPr>
        <p:spPr>
          <a:xfrm>
            <a:off x="5266988" y="3218453"/>
            <a:ext cx="191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65000"/>
                  </a:schemeClr>
                </a:solidFill>
              </a:rPr>
              <a:t>(Single)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E00D3A0-AC77-5041-B7A4-74CE387A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0" y="1926656"/>
            <a:ext cx="2878168" cy="29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4689324-FB6F-2A40-A3DB-21C25424AD49}"/>
              </a:ext>
            </a:extLst>
          </p:cNvPr>
          <p:cNvSpPr txBox="1"/>
          <p:nvPr/>
        </p:nvSpPr>
        <p:spPr>
          <a:xfrm>
            <a:off x="1017816" y="5021964"/>
            <a:ext cx="132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0D8C24-299C-BC4F-92DB-DC26B4481801}"/>
              </a:ext>
            </a:extLst>
          </p:cNvPr>
          <p:cNvSpPr txBox="1"/>
          <p:nvPr/>
        </p:nvSpPr>
        <p:spPr>
          <a:xfrm>
            <a:off x="5357460" y="5459995"/>
            <a:ext cx="224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Implementation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3A03C-D141-5045-BF93-6046301AA771}"/>
              </a:ext>
            </a:extLst>
          </p:cNvPr>
          <p:cNvSpPr txBox="1"/>
          <p:nvPr/>
        </p:nvSpPr>
        <p:spPr>
          <a:xfrm>
            <a:off x="7466909" y="371511"/>
            <a:ext cx="760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244407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2417094" y="329477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Queue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A5E4BA6A-5561-EC4D-80FC-44CC9BABAB44}"/>
              </a:ext>
            </a:extLst>
          </p:cNvPr>
          <p:cNvSpPr/>
          <p:nvPr/>
        </p:nvSpPr>
        <p:spPr>
          <a:xfrm rot="16200000" flipH="1">
            <a:off x="1016309" y="3478171"/>
            <a:ext cx="929190" cy="1176785"/>
          </a:xfrm>
          <a:prstGeom prst="bentArrow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7421018" y="2738984"/>
            <a:ext cx="991997" cy="1176785"/>
          </a:xfrm>
          <a:prstGeom prst="bentArrow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917016" y="381476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add(…)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627785" y="311530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poll()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2847960" y="344983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2565295" y="350119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AE5B68-5140-D54A-B6C9-12623111155D}"/>
              </a:ext>
            </a:extLst>
          </p:cNvPr>
          <p:cNvSpPr txBox="1"/>
          <p:nvPr/>
        </p:nvSpPr>
        <p:spPr>
          <a:xfrm>
            <a:off x="892511" y="5662569"/>
            <a:ext cx="3574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E18344"/>
                </a:solidFill>
              </a:rPr>
              <a:t>F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</a:rPr>
              <a:t>irst</a:t>
            </a:r>
            <a:r>
              <a:rPr lang="zh-CN" altLang="en-US" sz="4000" b="1" dirty="0">
                <a:solidFill>
                  <a:srgbClr val="E18344"/>
                </a:solidFill>
              </a:rPr>
              <a:t> </a:t>
            </a:r>
            <a:r>
              <a:rPr lang="en-US" altLang="zh-CN" sz="4000" b="1" dirty="0">
                <a:solidFill>
                  <a:srgbClr val="E18344"/>
                </a:solidFill>
              </a:rPr>
              <a:t>I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zh-CN" altLang="en-US" sz="4000" b="1" dirty="0">
                <a:solidFill>
                  <a:srgbClr val="E18344"/>
                </a:solidFill>
              </a:rPr>
              <a:t> </a:t>
            </a:r>
            <a:r>
              <a:rPr lang="en-US" altLang="zh-CN" sz="4000" b="1" dirty="0">
                <a:solidFill>
                  <a:srgbClr val="E18344"/>
                </a:solidFill>
              </a:rPr>
              <a:t>F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</a:rPr>
              <a:t>irst</a:t>
            </a:r>
            <a:r>
              <a:rPr lang="zh-CN" altLang="en-US" sz="4000" b="1" dirty="0">
                <a:solidFill>
                  <a:srgbClr val="E18344"/>
                </a:solidFill>
              </a:rPr>
              <a:t> </a:t>
            </a:r>
            <a:r>
              <a:rPr lang="en-US" altLang="zh-CN" sz="4000" b="1" dirty="0">
                <a:solidFill>
                  <a:srgbClr val="E18344"/>
                </a:solidFill>
              </a:rPr>
              <a:t>O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</a:rPr>
              <a:t>ut</a:t>
            </a:r>
            <a:endParaRPr 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65BDB3-E183-4743-AD89-73C0D6323868}"/>
              </a:ext>
            </a:extLst>
          </p:cNvPr>
          <p:cNvSpPr/>
          <p:nvPr/>
        </p:nvSpPr>
        <p:spPr>
          <a:xfrm>
            <a:off x="1418805" y="3168656"/>
            <a:ext cx="4863698" cy="771787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70FE7-65B5-D942-AB7B-B7D8251313BD}"/>
              </a:ext>
            </a:extLst>
          </p:cNvPr>
          <p:cNvSpPr/>
          <p:nvPr/>
        </p:nvSpPr>
        <p:spPr>
          <a:xfrm>
            <a:off x="714128" y="815191"/>
            <a:ext cx="2422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Stack</a:t>
            </a:r>
            <a:r>
              <a:rPr lang="zh-CN" altLang="en-US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3200" b="1" dirty="0">
                <a:latin typeface="Cavolini" panose="03000502040302020204" pitchFamily="66" charset="0"/>
                <a:cs typeface="Cavolini" panose="03000502040302020204" pitchFamily="66" charset="0"/>
              </a:rPr>
              <a:t>ADT</a:t>
            </a:r>
            <a:endParaRPr lang="en-US" sz="3200" b="1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A76E1FAC-6320-4548-9B35-64398E86962A}"/>
              </a:ext>
            </a:extLst>
          </p:cNvPr>
          <p:cNvSpPr/>
          <p:nvPr/>
        </p:nvSpPr>
        <p:spPr>
          <a:xfrm rot="10800000">
            <a:off x="6385872" y="2816326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A74C9-19B2-AC48-9344-77A67EE03EC1}"/>
              </a:ext>
            </a:extLst>
          </p:cNvPr>
          <p:cNvSpPr txBox="1"/>
          <p:nvPr/>
        </p:nvSpPr>
        <p:spPr>
          <a:xfrm>
            <a:off x="7362434" y="28800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push(…)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FA69D-FF92-AC4F-A7A3-BC0259BCFBD5}"/>
              </a:ext>
            </a:extLst>
          </p:cNvPr>
          <p:cNvSpPr txBox="1"/>
          <p:nvPr/>
        </p:nvSpPr>
        <p:spPr>
          <a:xfrm>
            <a:off x="7362434" y="415983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pop()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7C61BD-A72B-CB45-A40F-ADE7ABFAB6A5}"/>
              </a:ext>
            </a:extLst>
          </p:cNvPr>
          <p:cNvGrpSpPr/>
          <p:nvPr/>
        </p:nvGrpSpPr>
        <p:grpSpPr>
          <a:xfrm>
            <a:off x="1849671" y="3323716"/>
            <a:ext cx="3281366" cy="461665"/>
            <a:chOff x="4572000" y="1854738"/>
            <a:chExt cx="4141687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8F5AD74-7FBC-0940-AAAC-E5F36528E803}"/>
                </a:ext>
              </a:extLst>
            </p:cNvPr>
            <p:cNvSpPr/>
            <p:nvPr/>
          </p:nvSpPr>
          <p:spPr>
            <a:xfrm>
              <a:off x="457200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DF25BB-BBF5-204C-984A-EF7D7707486C}"/>
                </a:ext>
              </a:extLst>
            </p:cNvPr>
            <p:cNvSpPr/>
            <p:nvPr/>
          </p:nvSpPr>
          <p:spPr>
            <a:xfrm>
              <a:off x="516367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4FD802-C98E-7D40-B42E-F0B65A3DD659}"/>
                </a:ext>
              </a:extLst>
            </p:cNvPr>
            <p:cNvSpPr/>
            <p:nvPr/>
          </p:nvSpPr>
          <p:spPr>
            <a:xfrm>
              <a:off x="575534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3BF4FE-086F-164C-B561-C97F688216F0}"/>
                </a:ext>
              </a:extLst>
            </p:cNvPr>
            <p:cNvSpPr/>
            <p:nvPr/>
          </p:nvSpPr>
          <p:spPr>
            <a:xfrm>
              <a:off x="634701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B63D13-B175-2842-AA91-60CF02D224DA}"/>
                </a:ext>
              </a:extLst>
            </p:cNvPr>
            <p:cNvSpPr/>
            <p:nvPr/>
          </p:nvSpPr>
          <p:spPr>
            <a:xfrm>
              <a:off x="693868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2A169-266B-D845-85DA-9DBFA180BD54}"/>
                </a:ext>
              </a:extLst>
            </p:cNvPr>
            <p:cNvSpPr/>
            <p:nvPr/>
          </p:nvSpPr>
          <p:spPr>
            <a:xfrm>
              <a:off x="7530350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53262-42C1-F64F-8C3F-1B641595373D}"/>
                </a:ext>
              </a:extLst>
            </p:cNvPr>
            <p:cNvSpPr/>
            <p:nvPr/>
          </p:nvSpPr>
          <p:spPr>
            <a:xfrm>
              <a:off x="8122017" y="1854738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8CE-A8EF-4241-A1F1-9552E7A614A8}"/>
              </a:ext>
            </a:extLst>
          </p:cNvPr>
          <p:cNvGrpSpPr/>
          <p:nvPr/>
        </p:nvGrpSpPr>
        <p:grpSpPr>
          <a:xfrm>
            <a:off x="1567006" y="3375079"/>
            <a:ext cx="4623138" cy="358937"/>
            <a:chOff x="788694" y="4346137"/>
            <a:chExt cx="7632014" cy="5925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6D4F15-BEFC-0143-8D0C-183E205ECBDF}"/>
                </a:ext>
              </a:extLst>
            </p:cNvPr>
            <p:cNvSpPr/>
            <p:nvPr/>
          </p:nvSpPr>
          <p:spPr>
            <a:xfrm>
              <a:off x="1935568" y="4346137"/>
              <a:ext cx="591670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B539A9B-CC2C-A54F-B42B-DD6E680222C9}"/>
                </a:ext>
              </a:extLst>
            </p:cNvPr>
            <p:cNvSpPr/>
            <p:nvPr/>
          </p:nvSpPr>
          <p:spPr>
            <a:xfrm>
              <a:off x="3081826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E67196D-EAFE-DC4C-AE8B-70AE8B25BE55}"/>
                </a:ext>
              </a:extLst>
            </p:cNvPr>
            <p:cNvSpPr/>
            <p:nvPr/>
          </p:nvSpPr>
          <p:spPr>
            <a:xfrm>
              <a:off x="3673495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1AF8EE-3EAE-1140-AFB6-5FABA5E34217}"/>
                </a:ext>
              </a:extLst>
            </p:cNvPr>
            <p:cNvSpPr/>
            <p:nvPr/>
          </p:nvSpPr>
          <p:spPr>
            <a:xfrm>
              <a:off x="422808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C108E6-1AA9-1F4D-9C02-6D280D103748}"/>
                </a:ext>
              </a:extLst>
            </p:cNvPr>
            <p:cNvSpPr/>
            <p:nvPr/>
          </p:nvSpPr>
          <p:spPr>
            <a:xfrm>
              <a:off x="4819753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20DADB-668F-F548-AE92-DB269DBA604F}"/>
                </a:ext>
              </a:extLst>
            </p:cNvPr>
            <p:cNvSpPr/>
            <p:nvPr/>
          </p:nvSpPr>
          <p:spPr>
            <a:xfrm>
              <a:off x="5374342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FF0025-DE30-E740-A9B4-B1AEBBFE8688}"/>
                </a:ext>
              </a:extLst>
            </p:cNvPr>
            <p:cNvSpPr/>
            <p:nvPr/>
          </p:nvSpPr>
          <p:spPr>
            <a:xfrm>
              <a:off x="5966011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7B3308-F0F8-4347-9F35-762ADC1D895C}"/>
                </a:ext>
              </a:extLst>
            </p:cNvPr>
            <p:cNvSpPr/>
            <p:nvPr/>
          </p:nvSpPr>
          <p:spPr>
            <a:xfrm>
              <a:off x="6520600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7F5C3-731C-434F-A376-BF4ABA64110A}"/>
                </a:ext>
              </a:extLst>
            </p:cNvPr>
            <p:cNvSpPr/>
            <p:nvPr/>
          </p:nvSpPr>
          <p:spPr>
            <a:xfrm>
              <a:off x="711226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E3543C-F83C-324C-A54A-D7D16647BAC6}"/>
                </a:ext>
              </a:extLst>
            </p:cNvPr>
            <p:cNvSpPr/>
            <p:nvPr/>
          </p:nvSpPr>
          <p:spPr>
            <a:xfrm>
              <a:off x="7666857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F9A092-BCD9-8C40-BE7E-BE3C4017F55F}"/>
                </a:ext>
              </a:extLst>
            </p:cNvPr>
            <p:cNvSpPr/>
            <p:nvPr/>
          </p:nvSpPr>
          <p:spPr>
            <a:xfrm>
              <a:off x="8259759" y="4346137"/>
              <a:ext cx="160949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4CADF6-E54B-0C4B-9F47-55045FD41BE3}"/>
                </a:ext>
              </a:extLst>
            </p:cNvPr>
            <p:cNvSpPr/>
            <p:nvPr/>
          </p:nvSpPr>
          <p:spPr>
            <a:xfrm>
              <a:off x="788694" y="4346137"/>
              <a:ext cx="591670" cy="582706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59F144-4D24-A04F-9FC6-90568B53B7A7}"/>
                </a:ext>
              </a:extLst>
            </p:cNvPr>
            <p:cNvSpPr/>
            <p:nvPr/>
          </p:nvSpPr>
          <p:spPr>
            <a:xfrm>
              <a:off x="1380978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C6ABD3-E689-A64F-B87F-AA88E396139E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1541927" y="4642409"/>
              <a:ext cx="39364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02170C-FB13-494A-ACFD-B63313069D3A}"/>
                </a:ext>
              </a:extLst>
            </p:cNvPr>
            <p:cNvCxnSpPr>
              <a:cxnSpLocks/>
              <a:stCxn id="46" idx="3"/>
              <a:endCxn id="32" idx="1"/>
            </p:cNvCxnSpPr>
            <p:nvPr/>
          </p:nvCxnSpPr>
          <p:spPr>
            <a:xfrm flipV="1">
              <a:off x="2688186" y="4637490"/>
              <a:ext cx="393640" cy="49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B1456AE-C537-754B-B239-0AB69EBF279E}"/>
                </a:ext>
              </a:extLst>
            </p:cNvPr>
            <p:cNvSpPr/>
            <p:nvPr/>
          </p:nvSpPr>
          <p:spPr>
            <a:xfrm>
              <a:off x="2527237" y="4346137"/>
              <a:ext cx="160949" cy="59254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2421171-1E70-B441-A3A6-AC7860B9C1F7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3834444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E7DACC-1E5F-784A-9105-9CDE249252D3}"/>
                </a:ext>
              </a:extLst>
            </p:cNvPr>
            <p:cNvCxnSpPr>
              <a:cxnSpLocks/>
            </p:cNvCxnSpPr>
            <p:nvPr/>
          </p:nvCxnSpPr>
          <p:spPr>
            <a:xfrm>
              <a:off x="4980702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18D94D-1205-3647-B6A5-687209168F66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23" y="4637490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42E999E-9C24-A344-B8D6-77E33CBE36B8}"/>
                </a:ext>
              </a:extLst>
            </p:cNvPr>
            <p:cNvCxnSpPr>
              <a:cxnSpLocks/>
            </p:cNvCxnSpPr>
            <p:nvPr/>
          </p:nvCxnSpPr>
          <p:spPr>
            <a:xfrm>
              <a:off x="7273217" y="4640227"/>
              <a:ext cx="393640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Bent Arrow 50">
            <a:extLst>
              <a:ext uri="{FF2B5EF4-FFF2-40B4-BE49-F238E27FC236}">
                <a16:creationId xmlns:a16="http://schemas.microsoft.com/office/drawing/2014/main" id="{CA4253D8-6C15-7741-BC5F-026BF38F0643}"/>
              </a:ext>
            </a:extLst>
          </p:cNvPr>
          <p:cNvSpPr/>
          <p:nvPr/>
        </p:nvSpPr>
        <p:spPr>
          <a:xfrm rot="5400000">
            <a:off x="6455885" y="3664675"/>
            <a:ext cx="654994" cy="704659"/>
          </a:xfrm>
          <a:prstGeom prst="bentArrow">
            <a:avLst>
              <a:gd name="adj1" fmla="val 26448"/>
              <a:gd name="adj2" fmla="val 24297"/>
              <a:gd name="adj3" fmla="val 20486"/>
              <a:gd name="adj4" fmla="val 45556"/>
            </a:avLst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E0140A-96FF-EB4A-9A69-4995C581E48C}"/>
              </a:ext>
            </a:extLst>
          </p:cNvPr>
          <p:cNvSpPr txBox="1"/>
          <p:nvPr/>
        </p:nvSpPr>
        <p:spPr>
          <a:xfrm>
            <a:off x="892511" y="5662569"/>
            <a:ext cx="3632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E18344"/>
                </a:solidFill>
              </a:rPr>
              <a:t>F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</a:rPr>
              <a:t>irst</a:t>
            </a:r>
            <a:r>
              <a:rPr lang="zh-CN" altLang="en-US" sz="4000" b="1" dirty="0">
                <a:solidFill>
                  <a:srgbClr val="E18344"/>
                </a:solidFill>
              </a:rPr>
              <a:t> </a:t>
            </a:r>
            <a:r>
              <a:rPr lang="en-US" altLang="zh-CN" sz="4000" b="1" dirty="0">
                <a:solidFill>
                  <a:srgbClr val="E18344"/>
                </a:solidFill>
              </a:rPr>
              <a:t>I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zh-CN" altLang="en-US" sz="4000" b="1" dirty="0">
                <a:solidFill>
                  <a:srgbClr val="E18344"/>
                </a:solidFill>
              </a:rPr>
              <a:t> </a:t>
            </a:r>
            <a:r>
              <a:rPr lang="en-US" altLang="zh-CN" sz="4000" b="1" dirty="0">
                <a:solidFill>
                  <a:srgbClr val="E18344"/>
                </a:solidFill>
              </a:rPr>
              <a:t>L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</a:rPr>
              <a:t>ast</a:t>
            </a:r>
            <a:r>
              <a:rPr lang="zh-CN" altLang="en-US" sz="4000" b="1" dirty="0">
                <a:solidFill>
                  <a:srgbClr val="E18344"/>
                </a:solidFill>
              </a:rPr>
              <a:t> </a:t>
            </a:r>
            <a:r>
              <a:rPr lang="en-US" altLang="zh-CN" sz="4000" b="1" dirty="0">
                <a:solidFill>
                  <a:srgbClr val="E18344"/>
                </a:solidFill>
              </a:rPr>
              <a:t>O</a:t>
            </a:r>
            <a:r>
              <a:rPr lang="en-US" altLang="zh-CN" sz="4000" b="1" dirty="0">
                <a:solidFill>
                  <a:schemeClr val="bg2">
                    <a:lumMod val="50000"/>
                  </a:schemeClr>
                </a:solidFill>
              </a:rPr>
              <a:t>ut</a:t>
            </a:r>
            <a:endParaRPr lang="en-US" sz="4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96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B12C9-007A-784B-AD51-416D42C9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6B8B7-8CE0-1145-81FC-72B7DC37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6" y="2600418"/>
            <a:ext cx="4745373" cy="200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75C513D2-334C-B545-9C73-8449F3D4C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17" y="5188979"/>
            <a:ext cx="3144385" cy="148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91C33D-6309-AF4A-9D7C-C81C8D8C5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689" y="4400333"/>
            <a:ext cx="3108511" cy="208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465676" y="1681344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Queue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9CF4A7-0D47-954A-9E93-3EA88A41E2B6}"/>
              </a:ext>
            </a:extLst>
          </p:cNvPr>
          <p:cNvSpPr/>
          <p:nvPr/>
        </p:nvSpPr>
        <p:spPr>
          <a:xfrm>
            <a:off x="1651939" y="1681344"/>
            <a:ext cx="5158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rgbClr val="00B050"/>
                </a:solidFill>
              </a:rPr>
              <a:t>allows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working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at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different</a:t>
            </a:r>
            <a:r>
              <a:rPr lang="zh-CN" altLang="en-US" sz="2800" i="1" dirty="0">
                <a:solidFill>
                  <a:srgbClr val="00B050"/>
                </a:solidFill>
              </a:rPr>
              <a:t> </a:t>
            </a:r>
            <a:r>
              <a:rPr lang="en-US" altLang="zh-CN" sz="2800" i="1" dirty="0">
                <a:solidFill>
                  <a:srgbClr val="00B050"/>
                </a:solidFill>
              </a:rPr>
              <a:t>speeds</a:t>
            </a:r>
            <a:endParaRPr lang="en-US" sz="2800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49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B8F773-CCB8-8F4A-B916-64C3747A1EFC}"/>
              </a:ext>
            </a:extLst>
          </p:cNvPr>
          <p:cNvSpPr txBox="1"/>
          <p:nvPr/>
        </p:nvSpPr>
        <p:spPr>
          <a:xfrm>
            <a:off x="1456992" y="2100046"/>
            <a:ext cx="97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4B2E83"/>
                </a:solidFill>
              </a:rPr>
              <a:t>Stack</a:t>
            </a:r>
            <a:endParaRPr lang="en-US" sz="2800" dirty="0">
              <a:solidFill>
                <a:srgbClr val="4B2E83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09BB7-E9E2-844D-9ACD-08143FC3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ADT?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A449B-1903-DA49-8657-F267F7DA55CC}"/>
              </a:ext>
            </a:extLst>
          </p:cNvPr>
          <p:cNvSpPr txBox="1"/>
          <p:nvPr/>
        </p:nvSpPr>
        <p:spPr>
          <a:xfrm>
            <a:off x="3591887" y="1946158"/>
            <a:ext cx="4331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”I’ll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do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something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else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first,</a:t>
            </a:r>
          </a:p>
          <a:p>
            <a:r>
              <a:rPr lang="en-US" altLang="zh-CN" sz="2400" dirty="0">
                <a:solidFill>
                  <a:srgbClr val="C00000"/>
                </a:solidFill>
              </a:rPr>
              <a:t>and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then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come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back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to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continue”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BF1AE-CFB3-0840-A950-B6D2984D883F}"/>
              </a:ext>
            </a:extLst>
          </p:cNvPr>
          <p:cNvSpPr txBox="1"/>
          <p:nvPr/>
        </p:nvSpPr>
        <p:spPr>
          <a:xfrm>
            <a:off x="1275726" y="3825624"/>
            <a:ext cx="176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Netflix</a:t>
            </a:r>
            <a:r>
              <a:rPr lang="zh-CN" altLang="en-US" dirty="0"/>
              <a:t> </a:t>
            </a:r>
            <a:r>
              <a:rPr lang="en-US" altLang="zh-CN" dirty="0"/>
              <a:t>watching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B4ACF-CB0F-504C-A7DC-0753FF9EA0BB}"/>
              </a:ext>
            </a:extLst>
          </p:cNvPr>
          <p:cNvSpPr txBox="1"/>
          <p:nvPr/>
        </p:nvSpPr>
        <p:spPr>
          <a:xfrm>
            <a:off x="1275726" y="4925436"/>
            <a:ext cx="263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reversely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3AC8F-1718-E246-BA25-366C74329EE9}"/>
              </a:ext>
            </a:extLst>
          </p:cNvPr>
          <p:cNvSpPr txBox="1"/>
          <p:nvPr/>
        </p:nvSpPr>
        <p:spPr>
          <a:xfrm>
            <a:off x="1275726" y="5855503"/>
            <a:ext cx="21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Validate</a:t>
            </a:r>
            <a:r>
              <a:rPr lang="zh-CN" altLang="en-US" dirty="0"/>
              <a:t> </a:t>
            </a:r>
            <a:r>
              <a:rPr lang="en-US" altLang="zh-CN" dirty="0"/>
              <a:t>parentheses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7FD5-CAED-C04E-A52A-8AB7CFF592A5}"/>
              </a:ext>
            </a:extLst>
          </p:cNvPr>
          <p:cNvSpPr/>
          <p:nvPr/>
        </p:nvSpPr>
        <p:spPr>
          <a:xfrm>
            <a:off x="4283519" y="5855503"/>
            <a:ext cx="1547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[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(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]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r>
              <a:rPr lang="en-US" sz="2000" dirty="0">
                <a:solidFill>
                  <a:srgbClr val="4B2E83"/>
                </a:solidFill>
                <a:latin typeface="-apple-system"/>
              </a:rPr>
              <a:t>)</a:t>
            </a:r>
            <a:r>
              <a:rPr lang="en-US" altLang="zh-CN" sz="2000" dirty="0">
                <a:solidFill>
                  <a:srgbClr val="4B2E83"/>
                </a:solidFill>
                <a:latin typeface="-apple-system"/>
              </a:rPr>
              <a:t>”</a:t>
            </a:r>
            <a:r>
              <a:rPr lang="zh-CN" altLang="en-US" sz="2000" dirty="0">
                <a:solidFill>
                  <a:srgbClr val="4B2E83"/>
                </a:solidFill>
                <a:latin typeface="-apple-system"/>
              </a:rPr>
              <a:t> </a:t>
            </a:r>
            <a:endParaRPr lang="en-US" sz="2000" dirty="0">
              <a:solidFill>
                <a:srgbClr val="4B2E83"/>
              </a:solidFill>
              <a:latin typeface="-apple-syste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187756-4C56-9D47-BEAF-ED861541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19" y="4925436"/>
            <a:ext cx="4571996" cy="638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E1AB95-7486-3545-B96F-A7509DDB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62" y="3481379"/>
            <a:ext cx="2633991" cy="1046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54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F705A8-6593-B84D-9641-211E9FE4C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07347" y="2882448"/>
            <a:ext cx="5771625" cy="5782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E18344"/>
                </a:solidFill>
              </a:rPr>
              <a:t>Wednesday</a:t>
            </a:r>
            <a:r>
              <a:rPr lang="en-US" dirty="0">
                <a:solidFill>
                  <a:srgbClr val="E18344"/>
                </a:solidFill>
              </a:rPr>
              <a:t> </a:t>
            </a:r>
            <a:r>
              <a:rPr lang="en-US" altLang="zh-CN" dirty="0">
                <a:solidFill>
                  <a:srgbClr val="E18344"/>
                </a:solidFill>
              </a:rPr>
              <a:t>12</a:t>
            </a:r>
            <a:r>
              <a:rPr lang="en-US" dirty="0">
                <a:solidFill>
                  <a:srgbClr val="E18344"/>
                </a:solidFill>
              </a:rPr>
              <a:t>/16 5:45pm – 7:</a:t>
            </a:r>
            <a:r>
              <a:rPr lang="en-US" altLang="zh-CN" dirty="0">
                <a:solidFill>
                  <a:srgbClr val="E18344"/>
                </a:solidFill>
              </a:rPr>
              <a:t>0</a:t>
            </a:r>
            <a:r>
              <a:rPr lang="en-US" dirty="0">
                <a:solidFill>
                  <a:srgbClr val="E18344"/>
                </a:solidFill>
              </a:rPr>
              <a:t>0pm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EA7F1-8FE7-6D4D-BF37-75271927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660B79F-2ED7-EE46-90F3-340FA1224E1A}"/>
              </a:ext>
            </a:extLst>
          </p:cNvPr>
          <p:cNvSpPr txBox="1">
            <a:spLocks/>
          </p:cNvSpPr>
          <p:nvPr/>
        </p:nvSpPr>
        <p:spPr>
          <a:xfrm>
            <a:off x="1107347" y="4194626"/>
            <a:ext cx="6191075" cy="40254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altLang="zh-CN" sz="1600" dirty="0">
                <a:solidFill>
                  <a:srgbClr val="E18344"/>
                </a:solidFill>
              </a:rPr>
              <a:t>Short</a:t>
            </a:r>
            <a:r>
              <a:rPr lang="zh-CN" altLang="en-US" sz="1600" dirty="0">
                <a:solidFill>
                  <a:srgbClr val="E18344"/>
                </a:solidFill>
              </a:rPr>
              <a:t> </a:t>
            </a:r>
            <a:r>
              <a:rPr lang="en-US" altLang="zh-CN" sz="1600" dirty="0">
                <a:solidFill>
                  <a:srgbClr val="E18344"/>
                </a:solidFill>
              </a:rPr>
              <a:t>lecture</a:t>
            </a:r>
            <a:r>
              <a:rPr lang="zh-CN" altLang="en-US" sz="1600" dirty="0">
                <a:solidFill>
                  <a:srgbClr val="E18344"/>
                </a:solidFill>
              </a:rPr>
              <a:t> </a:t>
            </a:r>
            <a:r>
              <a:rPr lang="en-US" altLang="zh-CN" sz="1600" dirty="0">
                <a:solidFill>
                  <a:srgbClr val="E18344"/>
                </a:solidFill>
              </a:rPr>
              <a:t>afterward</a:t>
            </a:r>
            <a:r>
              <a:rPr lang="zh-CN" altLang="en-US" sz="1600" dirty="0">
                <a:solidFill>
                  <a:srgbClr val="E18344"/>
                </a:solidFill>
              </a:rPr>
              <a:t> </a:t>
            </a:r>
            <a:r>
              <a:rPr lang="en-US" altLang="zh-CN" sz="1600" dirty="0">
                <a:solidFill>
                  <a:srgbClr val="E18344"/>
                </a:solidFill>
              </a:rPr>
              <a:t>about</a:t>
            </a:r>
            <a:r>
              <a:rPr lang="zh-CN" altLang="en-US" sz="1600" dirty="0">
                <a:solidFill>
                  <a:srgbClr val="E18344"/>
                </a:solidFill>
              </a:rPr>
              <a:t> </a:t>
            </a:r>
            <a:r>
              <a:rPr lang="en-US" altLang="zh-CN" sz="1600" dirty="0">
                <a:solidFill>
                  <a:srgbClr val="E18344"/>
                </a:solidFill>
              </a:rPr>
              <a:t>dependency</a:t>
            </a:r>
            <a:r>
              <a:rPr lang="zh-CN" altLang="en-US" sz="1600" dirty="0">
                <a:solidFill>
                  <a:srgbClr val="E18344"/>
                </a:solidFill>
              </a:rPr>
              <a:t> </a:t>
            </a:r>
            <a:r>
              <a:rPr lang="en-US" altLang="zh-CN" sz="1600" dirty="0">
                <a:solidFill>
                  <a:srgbClr val="E18344"/>
                </a:solidFill>
              </a:rPr>
              <a:t>injection</a:t>
            </a:r>
            <a:r>
              <a:rPr lang="zh-CN" altLang="en-US" sz="1600" dirty="0">
                <a:solidFill>
                  <a:srgbClr val="E18344"/>
                </a:solidFill>
              </a:rPr>
              <a:t> </a:t>
            </a:r>
            <a:r>
              <a:rPr lang="en-US" altLang="zh-CN" sz="1600" dirty="0">
                <a:solidFill>
                  <a:srgbClr val="E18344"/>
                </a:solidFill>
              </a:rPr>
              <a:t>(optional)</a:t>
            </a:r>
            <a:endParaRPr lang="en-US" sz="1600" dirty="0">
              <a:solidFill>
                <a:srgbClr val="E183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59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69FF35-5551-C641-AD5F-EE0FAF45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Generics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474CF-CDBE-0648-AF97-B1995693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76" y="1985829"/>
            <a:ext cx="3482253" cy="3482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C4771-13CF-F041-8425-2A86E87A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92" y="1985828"/>
            <a:ext cx="3659317" cy="3482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AB32ED-DFF6-4647-812C-5B06DED8014C}"/>
              </a:ext>
            </a:extLst>
          </p:cNvPr>
          <p:cNvSpPr/>
          <p:nvPr/>
        </p:nvSpPr>
        <p:spPr>
          <a:xfrm>
            <a:off x="7709483" y="1858162"/>
            <a:ext cx="478171" cy="53502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7406"/>
                      <a:gd name="connsiteY0" fmla="*/ 59569 h 535025"/>
                      <a:gd name="connsiteX1" fmla="*/ 59569 w 357406"/>
                      <a:gd name="connsiteY1" fmla="*/ 0 h 535025"/>
                      <a:gd name="connsiteX2" fmla="*/ 297837 w 357406"/>
                      <a:gd name="connsiteY2" fmla="*/ 0 h 535025"/>
                      <a:gd name="connsiteX3" fmla="*/ 357406 w 357406"/>
                      <a:gd name="connsiteY3" fmla="*/ 59569 h 535025"/>
                      <a:gd name="connsiteX4" fmla="*/ 357406 w 357406"/>
                      <a:gd name="connsiteY4" fmla="*/ 475456 h 535025"/>
                      <a:gd name="connsiteX5" fmla="*/ 297837 w 357406"/>
                      <a:gd name="connsiteY5" fmla="*/ 535025 h 535025"/>
                      <a:gd name="connsiteX6" fmla="*/ 59569 w 357406"/>
                      <a:gd name="connsiteY6" fmla="*/ 535025 h 535025"/>
                      <a:gd name="connsiteX7" fmla="*/ 0 w 357406"/>
                      <a:gd name="connsiteY7" fmla="*/ 475456 h 535025"/>
                      <a:gd name="connsiteX8" fmla="*/ 0 w 357406"/>
                      <a:gd name="connsiteY8" fmla="*/ 59569 h 535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406" h="535025" extrusionOk="0">
                        <a:moveTo>
                          <a:pt x="0" y="59569"/>
                        </a:moveTo>
                        <a:cubicBezTo>
                          <a:pt x="-3405" y="24570"/>
                          <a:pt x="23889" y="1044"/>
                          <a:pt x="59569" y="0"/>
                        </a:cubicBezTo>
                        <a:cubicBezTo>
                          <a:pt x="176011" y="6971"/>
                          <a:pt x="238916" y="-9116"/>
                          <a:pt x="297837" y="0"/>
                        </a:cubicBezTo>
                        <a:cubicBezTo>
                          <a:pt x="326695" y="-3074"/>
                          <a:pt x="356660" y="28200"/>
                          <a:pt x="357406" y="59569"/>
                        </a:cubicBezTo>
                        <a:cubicBezTo>
                          <a:pt x="377564" y="178718"/>
                          <a:pt x="368575" y="306534"/>
                          <a:pt x="357406" y="475456"/>
                        </a:cubicBezTo>
                        <a:cubicBezTo>
                          <a:pt x="359194" y="504675"/>
                          <a:pt x="323860" y="533972"/>
                          <a:pt x="297837" y="535025"/>
                        </a:cubicBezTo>
                        <a:cubicBezTo>
                          <a:pt x="181915" y="536017"/>
                          <a:pt x="142281" y="539277"/>
                          <a:pt x="59569" y="535025"/>
                        </a:cubicBezTo>
                        <a:cubicBezTo>
                          <a:pt x="24611" y="538431"/>
                          <a:pt x="-1675" y="506413"/>
                          <a:pt x="0" y="475456"/>
                        </a:cubicBezTo>
                        <a:cubicBezTo>
                          <a:pt x="-4749" y="294114"/>
                          <a:pt x="19450" y="190542"/>
                          <a:pt x="0" y="5956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03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E2CB9-94B2-5C4C-971E-D17230275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2346" y="2888223"/>
            <a:ext cx="2659308" cy="6854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Recursion</a:t>
            </a:r>
            <a:endParaRPr lang="en-US" sz="3600" dirty="0"/>
          </a:p>
        </p:txBody>
      </p:sp>
      <p:pic>
        <p:nvPicPr>
          <p:cNvPr id="5122" name="Picture 2" descr="CSC148 - UofT Slog: Recursion">
            <a:extLst>
              <a:ext uri="{FF2B5EF4-FFF2-40B4-BE49-F238E27FC236}">
                <a16:creationId xmlns:a16="http://schemas.microsoft.com/office/drawing/2014/main" id="{C520B048-F305-7447-BA12-9CA671F05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0" y="5044772"/>
            <a:ext cx="2039325" cy="168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075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33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1F800-2857-6E43-BE55-649D9A11FB34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817B8C-E8D5-024C-B26A-C093C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165370"/>
            <a:ext cx="2718646" cy="47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7ED21-4586-9946-8D77-1EE5FFA6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" y="5328659"/>
            <a:ext cx="6149788" cy="115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CF989-55B8-5A45-B866-F04F57FB41BC}"/>
              </a:ext>
            </a:extLst>
          </p:cNvPr>
          <p:cNvGrpSpPr/>
          <p:nvPr/>
        </p:nvGrpSpPr>
        <p:grpSpPr>
          <a:xfrm>
            <a:off x="239248" y="2929568"/>
            <a:ext cx="3741081" cy="1904188"/>
            <a:chOff x="239248" y="2929568"/>
            <a:chExt cx="3741081" cy="1904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20E1E8-2FFF-834C-884A-75B1D34E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48" y="2929568"/>
              <a:ext cx="3741081" cy="14247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10C036-A629-3343-8B5B-D34EF0878DDA}"/>
                </a:ext>
              </a:extLst>
            </p:cNvPr>
            <p:cNvSpPr txBox="1"/>
            <p:nvPr/>
          </p:nvSpPr>
          <p:spPr>
            <a:xfrm>
              <a:off x="367553" y="4464424"/>
              <a:ext cx="95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iterative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EB0AA-053C-F44C-B81C-2227E8961911}"/>
              </a:ext>
            </a:extLst>
          </p:cNvPr>
          <p:cNvGrpSpPr/>
          <p:nvPr/>
        </p:nvGrpSpPr>
        <p:grpSpPr>
          <a:xfrm>
            <a:off x="4310518" y="2458059"/>
            <a:ext cx="4544997" cy="2745029"/>
            <a:chOff x="4310518" y="2458059"/>
            <a:chExt cx="4544997" cy="2745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786F07-1BB2-224A-972B-665603B08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518" y="2458059"/>
              <a:ext cx="4544997" cy="2430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359347-0090-E44A-B3FA-EAFC41B062CB}"/>
                </a:ext>
              </a:extLst>
            </p:cNvPr>
            <p:cNvSpPr txBox="1"/>
            <p:nvPr/>
          </p:nvSpPr>
          <p:spPr>
            <a:xfrm>
              <a:off x="4572000" y="4833756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recursive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8CC3AF-07C1-EF4F-8652-7FB2E0F707C5}"/>
              </a:ext>
            </a:extLst>
          </p:cNvPr>
          <p:cNvSpPr txBox="1"/>
          <p:nvPr/>
        </p:nvSpPr>
        <p:spPr>
          <a:xfrm>
            <a:off x="671756" y="64864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“modern”</a:t>
            </a:r>
          </a:p>
        </p:txBody>
      </p:sp>
    </p:spTree>
    <p:extLst>
      <p:ext uri="{BB962C8B-B14F-4D97-AF65-F5344CB8AC3E}">
        <p14:creationId xmlns:p14="http://schemas.microsoft.com/office/powerpoint/2010/main" val="96818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4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35596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31521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50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3639671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4377764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80031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889812" y="5334002"/>
            <a:ext cx="726141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6615953" y="5334002"/>
            <a:ext cx="0" cy="67235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6FE879-2BC6-F048-A894-A3B9663566BE}"/>
              </a:ext>
            </a:extLst>
          </p:cNvPr>
          <p:cNvSpPr/>
          <p:nvPr/>
        </p:nvSpPr>
        <p:spPr>
          <a:xfrm>
            <a:off x="1287339" y="3778205"/>
            <a:ext cx="546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3,4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2,4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277B-0C92-0C42-9C4B-EA1C40974816}"/>
              </a:ext>
            </a:extLst>
          </p:cNvPr>
          <p:cNvSpPr/>
          <p:nvPr/>
        </p:nvSpPr>
        <p:spPr>
          <a:xfrm>
            <a:off x="1932622" y="4393758"/>
            <a:ext cx="856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0B96-EE32-8B46-A66E-C3988253A658}"/>
              </a:ext>
            </a:extLst>
          </p:cNvPr>
          <p:cNvSpPr/>
          <p:nvPr/>
        </p:nvSpPr>
        <p:spPr>
          <a:xfrm>
            <a:off x="2477465" y="4701534"/>
            <a:ext cx="510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2,2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4314F-9EFC-F343-8B1F-EC6496F7EC9F}"/>
              </a:ext>
            </a:extLst>
          </p:cNvPr>
          <p:cNvSpPr/>
          <p:nvPr/>
        </p:nvSpPr>
        <p:spPr>
          <a:xfrm>
            <a:off x="2988239" y="5009311"/>
            <a:ext cx="6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2,1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1,1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F1CD4-C4FA-E74C-9411-D0938D2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1" y="1739175"/>
            <a:ext cx="487845" cy="498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73B52B-8036-8A41-8556-176DC344477A}"/>
              </a:ext>
            </a:extLst>
          </p:cNvPr>
          <p:cNvSpPr/>
          <p:nvPr/>
        </p:nvSpPr>
        <p:spPr>
          <a:xfrm>
            <a:off x="5358390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B23-8825-9346-8331-78BB3B203B01}"/>
              </a:ext>
            </a:extLst>
          </p:cNvPr>
          <p:cNvSpPr/>
          <p:nvPr/>
        </p:nvSpPr>
        <p:spPr>
          <a:xfrm>
            <a:off x="5358389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39DBB5-DAE5-904E-92B1-88DA9DC897FF}"/>
              </a:ext>
            </a:extLst>
          </p:cNvPr>
          <p:cNvSpPr/>
          <p:nvPr/>
        </p:nvSpPr>
        <p:spPr>
          <a:xfrm>
            <a:off x="6055513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63F54C-C742-3C4B-9F77-000C038A1366}"/>
              </a:ext>
            </a:extLst>
          </p:cNvPr>
          <p:cNvSpPr/>
          <p:nvPr/>
        </p:nvSpPr>
        <p:spPr>
          <a:xfrm>
            <a:off x="6055512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9CCA9-C40E-5141-A143-8284778237AB}"/>
              </a:ext>
            </a:extLst>
          </p:cNvPr>
          <p:cNvSpPr/>
          <p:nvPr/>
        </p:nvSpPr>
        <p:spPr>
          <a:xfrm>
            <a:off x="6754759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2B4BC-D114-D541-AA2B-4981FE0B62C0}"/>
              </a:ext>
            </a:extLst>
          </p:cNvPr>
          <p:cNvSpPr/>
          <p:nvPr/>
        </p:nvSpPr>
        <p:spPr>
          <a:xfrm>
            <a:off x="6754758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074D9-34A2-1540-8B45-033920324BDE}"/>
              </a:ext>
            </a:extLst>
          </p:cNvPr>
          <p:cNvSpPr/>
          <p:nvPr/>
        </p:nvSpPr>
        <p:spPr>
          <a:xfrm>
            <a:off x="7451882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BC9BB-2EAC-1842-8508-347A4076AC27}"/>
              </a:ext>
            </a:extLst>
          </p:cNvPr>
          <p:cNvSpPr/>
          <p:nvPr/>
        </p:nvSpPr>
        <p:spPr>
          <a:xfrm>
            <a:off x="7451881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/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333" r="-42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/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6667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C7A9E5-1D3B-2F4D-A9BA-FCE234B3434D}"/>
              </a:ext>
            </a:extLst>
          </p:cNvPr>
          <p:cNvSpPr/>
          <p:nvPr/>
        </p:nvSpPr>
        <p:spPr>
          <a:xfrm>
            <a:off x="5358389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EDFAAC-FDED-904D-86E3-94B515EB739D}"/>
              </a:ext>
            </a:extLst>
          </p:cNvPr>
          <p:cNvSpPr/>
          <p:nvPr/>
        </p:nvSpPr>
        <p:spPr>
          <a:xfrm>
            <a:off x="6055512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5F1773-2E26-A04A-92E4-484369A15CB0}"/>
              </a:ext>
            </a:extLst>
          </p:cNvPr>
          <p:cNvSpPr/>
          <p:nvPr/>
        </p:nvSpPr>
        <p:spPr>
          <a:xfrm>
            <a:off x="6754758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E4D51-1D42-CF44-9CCC-4022FAE46855}"/>
              </a:ext>
            </a:extLst>
          </p:cNvPr>
          <p:cNvSpPr/>
          <p:nvPr/>
        </p:nvSpPr>
        <p:spPr>
          <a:xfrm>
            <a:off x="7451881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E33A8B-67BC-4A47-8C21-30B910488A46}"/>
              </a:ext>
            </a:extLst>
          </p:cNvPr>
          <p:cNvSpPr txBox="1"/>
          <p:nvPr/>
        </p:nvSpPr>
        <p:spPr>
          <a:xfrm>
            <a:off x="4957482" y="368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16C52C-E784-8E4E-A13F-0200DD62647C}"/>
              </a:ext>
            </a:extLst>
          </p:cNvPr>
          <p:cNvSpPr txBox="1"/>
          <p:nvPr/>
        </p:nvSpPr>
        <p:spPr>
          <a:xfrm>
            <a:off x="4957482" y="4378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CE586E-14E8-3E43-94CB-484CF6F8DA2C}"/>
              </a:ext>
            </a:extLst>
          </p:cNvPr>
          <p:cNvSpPr txBox="1"/>
          <p:nvPr/>
        </p:nvSpPr>
        <p:spPr>
          <a:xfrm>
            <a:off x="4972905" y="5079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690EE4-AB28-3C42-8043-6238E41FB0E9}"/>
              </a:ext>
            </a:extLst>
          </p:cNvPr>
          <p:cNvSpPr txBox="1"/>
          <p:nvPr/>
        </p:nvSpPr>
        <p:spPr>
          <a:xfrm>
            <a:off x="5557169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06D36B-517A-DC44-A0F3-B200BAAEBCA4}"/>
              </a:ext>
            </a:extLst>
          </p:cNvPr>
          <p:cNvSpPr txBox="1"/>
          <p:nvPr/>
        </p:nvSpPr>
        <p:spPr>
          <a:xfrm>
            <a:off x="6211591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3271A-0B5E-2344-83A9-60FC82D16589}"/>
              </a:ext>
            </a:extLst>
          </p:cNvPr>
          <p:cNvSpPr txBox="1"/>
          <p:nvPr/>
        </p:nvSpPr>
        <p:spPr>
          <a:xfrm>
            <a:off x="6953538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CB3AF0-B4B7-A94E-9676-0DFE45874289}"/>
              </a:ext>
            </a:extLst>
          </p:cNvPr>
          <p:cNvSpPr txBox="1"/>
          <p:nvPr/>
        </p:nvSpPr>
        <p:spPr>
          <a:xfrm>
            <a:off x="7650661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44A986-1E5E-5A49-A644-C558779E22DA}"/>
              </a:ext>
            </a:extLst>
          </p:cNvPr>
          <p:cNvCxnSpPr>
            <a:cxnSpLocks/>
          </p:cNvCxnSpPr>
          <p:nvPr/>
        </p:nvCxnSpPr>
        <p:spPr>
          <a:xfrm flipV="1">
            <a:off x="7801504" y="4549588"/>
            <a:ext cx="0" cy="71450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74AD16-AD19-5C45-B2E0-C732F458B253}"/>
              </a:ext>
            </a:extLst>
          </p:cNvPr>
          <p:cNvCxnSpPr>
            <a:cxnSpLocks/>
          </p:cNvCxnSpPr>
          <p:nvPr/>
        </p:nvCxnSpPr>
        <p:spPr>
          <a:xfrm flipV="1">
            <a:off x="7801504" y="3681800"/>
            <a:ext cx="0" cy="875415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6BC559-B558-9A45-844C-A12AC2D2EAC1}"/>
              </a:ext>
            </a:extLst>
          </p:cNvPr>
          <p:cNvCxnSpPr>
            <a:cxnSpLocks/>
          </p:cNvCxnSpPr>
          <p:nvPr/>
        </p:nvCxnSpPr>
        <p:spPr>
          <a:xfrm flipH="1">
            <a:off x="7054322" y="3714067"/>
            <a:ext cx="747182" cy="8978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44A2F1-B7B4-1F45-A912-A498E836E237}"/>
              </a:ext>
            </a:extLst>
          </p:cNvPr>
          <p:cNvCxnSpPr>
            <a:cxnSpLocks/>
          </p:cNvCxnSpPr>
          <p:nvPr/>
        </p:nvCxnSpPr>
        <p:spPr>
          <a:xfrm flipH="1">
            <a:off x="6330774" y="3725737"/>
            <a:ext cx="847966" cy="5839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E6A8A6-EEC7-C448-B7B1-C2FEF3BBBFCD}"/>
              </a:ext>
            </a:extLst>
          </p:cNvPr>
          <p:cNvCxnSpPr>
            <a:cxnSpLocks/>
          </p:cNvCxnSpPr>
          <p:nvPr/>
        </p:nvCxnSpPr>
        <p:spPr>
          <a:xfrm flipH="1">
            <a:off x="5606666" y="3728656"/>
            <a:ext cx="751825" cy="292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21B7770-24F0-1A41-857C-C4FA9FB5F6CC}"/>
              </a:ext>
            </a:extLst>
          </p:cNvPr>
          <p:cNvCxnSpPr>
            <a:cxnSpLocks/>
          </p:cNvCxnSpPr>
          <p:nvPr/>
        </p:nvCxnSpPr>
        <p:spPr>
          <a:xfrm flipV="1">
            <a:off x="7079353" y="3926768"/>
            <a:ext cx="0" cy="67471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0D2098-79EC-364A-A821-04C5C18D4D2E}"/>
              </a:ext>
            </a:extLst>
          </p:cNvPr>
          <p:cNvCxnSpPr>
            <a:cxnSpLocks/>
          </p:cNvCxnSpPr>
          <p:nvPr/>
        </p:nvCxnSpPr>
        <p:spPr>
          <a:xfrm flipH="1">
            <a:off x="6310591" y="3926768"/>
            <a:ext cx="75767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CB3A05-A9D9-0444-88D7-F273C09084AE}"/>
              </a:ext>
            </a:extLst>
          </p:cNvPr>
          <p:cNvCxnSpPr>
            <a:cxnSpLocks/>
          </p:cNvCxnSpPr>
          <p:nvPr/>
        </p:nvCxnSpPr>
        <p:spPr>
          <a:xfrm flipH="1">
            <a:off x="5631531" y="3926768"/>
            <a:ext cx="667971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4C6675-C975-CE4E-B8BC-080E689519FE}"/>
              </a:ext>
            </a:extLst>
          </p:cNvPr>
          <p:cNvCxnSpPr>
            <a:cxnSpLocks/>
          </p:cNvCxnSpPr>
          <p:nvPr/>
        </p:nvCxnSpPr>
        <p:spPr>
          <a:xfrm flipH="1">
            <a:off x="7054322" y="4591268"/>
            <a:ext cx="74718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97B813-6BAF-474E-9126-2D931E14B154}"/>
              </a:ext>
            </a:extLst>
          </p:cNvPr>
          <p:cNvCxnSpPr>
            <a:cxnSpLocks/>
          </p:cNvCxnSpPr>
          <p:nvPr/>
        </p:nvCxnSpPr>
        <p:spPr>
          <a:xfrm flipV="1">
            <a:off x="6375524" y="4072320"/>
            <a:ext cx="6443" cy="52915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92E5DD-93C4-B04A-BEA9-5265AE1D2535}"/>
              </a:ext>
            </a:extLst>
          </p:cNvPr>
          <p:cNvCxnSpPr>
            <a:cxnSpLocks/>
          </p:cNvCxnSpPr>
          <p:nvPr/>
        </p:nvCxnSpPr>
        <p:spPr>
          <a:xfrm flipH="1">
            <a:off x="5631531" y="4072991"/>
            <a:ext cx="714579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A0DB3B1-BE44-6246-B0C7-DE502D11F837}"/>
              </a:ext>
            </a:extLst>
          </p:cNvPr>
          <p:cNvCxnSpPr>
            <a:cxnSpLocks/>
          </p:cNvCxnSpPr>
          <p:nvPr/>
        </p:nvCxnSpPr>
        <p:spPr>
          <a:xfrm flipH="1">
            <a:off x="6375524" y="4591268"/>
            <a:ext cx="667971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AAC45C-C5FC-714E-B505-1B199520618D}"/>
              </a:ext>
            </a:extLst>
          </p:cNvPr>
          <p:cNvCxnSpPr>
            <a:cxnSpLocks/>
          </p:cNvCxnSpPr>
          <p:nvPr/>
        </p:nvCxnSpPr>
        <p:spPr>
          <a:xfrm flipH="1">
            <a:off x="5713996" y="4591268"/>
            <a:ext cx="667971" cy="0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6D7CF9-89DE-A049-866A-AD7F5F597667}"/>
              </a:ext>
            </a:extLst>
          </p:cNvPr>
          <p:cNvCxnSpPr>
            <a:cxnSpLocks/>
          </p:cNvCxnSpPr>
          <p:nvPr/>
        </p:nvCxnSpPr>
        <p:spPr>
          <a:xfrm flipV="1">
            <a:off x="5705888" y="4072320"/>
            <a:ext cx="8108" cy="537384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287A3EF-DD8E-E642-A828-5588DAF397C2}"/>
              </a:ext>
            </a:extLst>
          </p:cNvPr>
          <p:cNvSpPr/>
          <p:nvPr/>
        </p:nvSpPr>
        <p:spPr>
          <a:xfrm>
            <a:off x="1226800" y="5361457"/>
            <a:ext cx="2388831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/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uniquePaths(1,1)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  <a:blipFill>
                <a:blip r:embed="rId5"/>
                <a:stretch>
                  <a:fillRect l="-177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1321621" y="1894856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87" y="221541"/>
            <a:ext cx="4091880" cy="2461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2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6" grpId="0" animBg="1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E2CB9-94B2-5C4C-971E-D17230275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4668" y="2737283"/>
            <a:ext cx="3476467" cy="8176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400" dirty="0"/>
              <a:t>Clean</a:t>
            </a:r>
            <a:r>
              <a:rPr lang="zh-CN" altLang="en-US" sz="4400" dirty="0"/>
              <a:t> </a:t>
            </a:r>
            <a:r>
              <a:rPr lang="en-US" altLang="zh-CN" sz="4400" dirty="0"/>
              <a:t>Code</a:t>
            </a:r>
            <a:endParaRPr lang="en-US" sz="4400" dirty="0"/>
          </a:p>
        </p:txBody>
      </p:sp>
      <p:pic>
        <p:nvPicPr>
          <p:cNvPr id="1026" name="Picture 2" descr="7 Tips To Write Clean And Better Code in 2020 - GeeksforGeeks">
            <a:extLst>
              <a:ext uri="{FF2B5EF4-FFF2-40B4-BE49-F238E27FC236}">
                <a16:creationId xmlns:a16="http://schemas.microsoft.com/office/drawing/2014/main" id="{8484806D-9BFC-9A49-8413-02212778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0" y="5041783"/>
            <a:ext cx="2644615" cy="1591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140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317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(10,15)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29E4F-0E99-FB4F-BB2F-67016AF9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88" y="2171918"/>
            <a:ext cx="6454587" cy="4641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6A780-108D-8B4E-9F80-90BBDB09706C}"/>
              </a:ext>
            </a:extLst>
          </p:cNvPr>
          <p:cNvSpPr/>
          <p:nvPr/>
        </p:nvSpPr>
        <p:spPr>
          <a:xfrm>
            <a:off x="2291847" y="2554942"/>
            <a:ext cx="524167" cy="30742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2BDBE-F9F1-4040-BF93-B70BC70676A4}"/>
              </a:ext>
            </a:extLst>
          </p:cNvPr>
          <p:cNvSpPr txBox="1"/>
          <p:nvPr/>
        </p:nvSpPr>
        <p:spPr>
          <a:xfrm>
            <a:off x="3155577" y="3630706"/>
            <a:ext cx="386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Repeated subproblem</a:t>
            </a:r>
          </a:p>
        </p:txBody>
      </p:sp>
    </p:spTree>
    <p:extLst>
      <p:ext uri="{BB962C8B-B14F-4D97-AF65-F5344CB8AC3E}">
        <p14:creationId xmlns:p14="http://schemas.microsoft.com/office/powerpoint/2010/main" val="282494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941288" y="1998972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5019935" y="1998972"/>
            <a:ext cx="289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Depth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First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Search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986ED-2418-EE4C-970F-935AC81A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72" y="3157655"/>
            <a:ext cx="5243063" cy="27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5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838986" y="185151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5226123" y="1851515"/>
            <a:ext cx="2375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Try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All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Options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E5AD4B-7211-9246-998C-65AFAB9B37B7}"/>
              </a:ext>
            </a:extLst>
          </p:cNvPr>
          <p:cNvGrpSpPr/>
          <p:nvPr/>
        </p:nvGrpSpPr>
        <p:grpSpPr>
          <a:xfrm>
            <a:off x="1375795" y="3661933"/>
            <a:ext cx="6392409" cy="1906941"/>
            <a:chOff x="2103973" y="3142731"/>
            <a:chExt cx="3785211" cy="11291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0A117E-BA8E-D74F-8441-7575407A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222081-DCDC-FB47-997A-A12394A4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953E3C-8826-EF45-9671-F53C8753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278E0-ADDF-9344-AAC5-DB3F62204DF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53989A-CC55-4844-8525-0C260EDB78B3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09023C-3D17-F44D-A516-9F9E14F497FD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773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E2CB9-94B2-5C4C-971E-D17230275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2346" y="2888223"/>
            <a:ext cx="2659308" cy="6854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Binary</a:t>
            </a:r>
            <a:r>
              <a:rPr lang="zh-CN" altLang="en-US" sz="3600" dirty="0"/>
              <a:t> </a:t>
            </a:r>
            <a:r>
              <a:rPr lang="en-US" altLang="zh-CN" sz="3600" dirty="0"/>
              <a:t>Tree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B20DF1-7036-5F4A-BBC7-6919A817F8BD}"/>
              </a:ext>
            </a:extLst>
          </p:cNvPr>
          <p:cNvSpPr/>
          <p:nvPr/>
        </p:nvSpPr>
        <p:spPr>
          <a:xfrm>
            <a:off x="2277610" y="6611779"/>
            <a:ext cx="59352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www.reddit.com</a:t>
            </a:r>
            <a:r>
              <a:rPr lang="en-US" sz="1000" dirty="0"/>
              <a:t>/r/</a:t>
            </a:r>
            <a:r>
              <a:rPr lang="en-US" sz="1000" dirty="0" err="1"/>
              <a:t>ProgrammerHumor</a:t>
            </a:r>
            <a:r>
              <a:rPr lang="en-US" sz="1000" dirty="0"/>
              <a:t>/comments/e6vc7w/</a:t>
            </a:r>
            <a:r>
              <a:rPr lang="en-US" sz="1000" dirty="0" err="1"/>
              <a:t>shooting_children_out_of_trees</a:t>
            </a:r>
            <a:r>
              <a:rPr lang="en-US" sz="1000" dirty="0"/>
              <a:t>/</a:t>
            </a:r>
          </a:p>
        </p:txBody>
      </p:sp>
      <p:pic>
        <p:nvPicPr>
          <p:cNvPr id="6148" name="Picture 4" descr="xkcd: Tree">
            <a:extLst>
              <a:ext uri="{FF2B5EF4-FFF2-40B4-BE49-F238E27FC236}">
                <a16:creationId xmlns:a16="http://schemas.microsoft.com/office/drawing/2014/main" id="{CCA257CB-A4CD-1C4E-BCE8-34C1BAA31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57" y="5027172"/>
            <a:ext cx="2352296" cy="1707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3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1DDD7C-13EA-DC4B-8639-01747393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9" y="2896348"/>
            <a:ext cx="3340100" cy="276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6924"/>
            <a:ext cx="4159624" cy="20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42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preorder: Root, Left, Right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5652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Preorder(right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7F95D-65F0-FA4A-B81B-38B8B934E014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1995541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38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inorder</a:t>
            </a:r>
            <a:r>
              <a:rPr lang="en-US" sz="3200" b="1" dirty="0">
                <a:solidFill>
                  <a:srgbClr val="00B050"/>
                </a:solidFill>
              </a:rPr>
              <a:t>: Left, Root, Right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3600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Inorder(left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  <a:p>
            <a:r>
              <a:rPr lang="en-US" sz="2800" dirty="0">
                <a:solidFill>
                  <a:srgbClr val="0070C0"/>
                </a:solidFill>
              </a:rPr>
              <a:t>Inorder(right subtree)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2751431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3880859" y="320960"/>
            <a:ext cx="4804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postorder: Left, Right, 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D1B26-B24C-BB47-BE7F-EE37CF64CABF}"/>
              </a:ext>
            </a:extLst>
          </p:cNvPr>
          <p:cNvSpPr txBox="1"/>
          <p:nvPr/>
        </p:nvSpPr>
        <p:spPr>
          <a:xfrm>
            <a:off x="917815" y="1909079"/>
            <a:ext cx="194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Recursion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C9FAC-A9FC-2A45-8FF3-EA7D6D543EE3}"/>
              </a:ext>
            </a:extLst>
          </p:cNvPr>
          <p:cNvSpPr txBox="1"/>
          <p:nvPr/>
        </p:nvSpPr>
        <p:spPr>
          <a:xfrm>
            <a:off x="1277483" y="3429000"/>
            <a:ext cx="1953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Subproblem?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EF75-EC9F-2F48-BD2A-FDC78EE4CF42}"/>
              </a:ext>
            </a:extLst>
          </p:cNvPr>
          <p:cNvSpPr txBox="1"/>
          <p:nvPr/>
        </p:nvSpPr>
        <p:spPr>
          <a:xfrm>
            <a:off x="1073359" y="5133586"/>
            <a:ext cx="280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Stopping condition?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E1106-4306-314B-8862-628F220D4729}"/>
              </a:ext>
            </a:extLst>
          </p:cNvPr>
          <p:cNvSpPr txBox="1"/>
          <p:nvPr/>
        </p:nvSpPr>
        <p:spPr>
          <a:xfrm>
            <a:off x="4301246" y="2967334"/>
            <a:ext cx="3702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(left subtree)</a:t>
            </a:r>
          </a:p>
          <a:p>
            <a:r>
              <a:rPr lang="en-US" altLang="zh-CN" sz="2800" dirty="0" err="1">
                <a:solidFill>
                  <a:srgbClr val="0070C0"/>
                </a:solidFill>
              </a:rPr>
              <a:t>Post</a:t>
            </a:r>
            <a:r>
              <a:rPr lang="en-US" sz="2800" dirty="0" err="1">
                <a:solidFill>
                  <a:srgbClr val="0070C0"/>
                </a:solidFill>
              </a:rPr>
              <a:t>order</a:t>
            </a:r>
            <a:r>
              <a:rPr lang="en-US" sz="2800" dirty="0">
                <a:solidFill>
                  <a:srgbClr val="0070C0"/>
                </a:solidFill>
              </a:rPr>
              <a:t>(right subtree)</a:t>
            </a:r>
          </a:p>
          <a:p>
            <a:r>
              <a:rPr lang="en-US" sz="2800" dirty="0">
                <a:solidFill>
                  <a:srgbClr val="0070C0"/>
                </a:solidFill>
              </a:rPr>
              <a:t>Middle node 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4373C-34E1-8B4E-9605-E2B90763D53E}"/>
              </a:ext>
            </a:extLst>
          </p:cNvPr>
          <p:cNvSpPr/>
          <p:nvPr/>
        </p:nvSpPr>
        <p:spPr>
          <a:xfrm>
            <a:off x="4572000" y="5102808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Node == null</a:t>
            </a:r>
          </a:p>
        </p:txBody>
      </p:sp>
    </p:spTree>
    <p:extLst>
      <p:ext uri="{BB962C8B-B14F-4D97-AF65-F5344CB8AC3E}">
        <p14:creationId xmlns:p14="http://schemas.microsoft.com/office/powerpoint/2010/main" val="1709092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of a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570472" y="-24515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548394" y="1051677"/>
            <a:ext cx="1171108" cy="139698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311171" y="1051677"/>
            <a:ext cx="963232" cy="1367913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4237037" y="2448657"/>
            <a:ext cx="2778299" cy="26224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7625536" y="2419590"/>
            <a:ext cx="1316054" cy="1392155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6719501" y="708043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/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B840EA-DD91-164A-83C9-D0E8486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171" y="161464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441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/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EF592C-D2F7-394A-92E0-5928246C8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403" y="1795102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/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DF0491-3DD1-3349-AE06-944986518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7" y="1881249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142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F826B-A77D-7543-9EF8-570E3896B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1723805" cy="707886"/>
              </a:xfrm>
              <a:prstGeom prst="rect">
                <a:avLst/>
              </a:prstGeom>
              <a:blipFill>
                <a:blip r:embed="rId5"/>
                <a:stretch>
                  <a:fillRect l="-1471" r="-735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/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50EAC-0DAA-B249-87BA-F6D335DD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0" y="5571552"/>
                <a:ext cx="5423601" cy="707886"/>
              </a:xfrm>
              <a:prstGeom prst="rect">
                <a:avLst/>
              </a:prstGeom>
              <a:blipFill>
                <a:blip r:embed="rId6"/>
                <a:stretch>
                  <a:fillRect l="-23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52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7" grpId="0"/>
      <p:bldP spid="38" grpId="0"/>
      <p:bldP spid="38" grpId="1"/>
      <p:bldP spid="39" grpId="0"/>
      <p:bldP spid="3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BBB65-D0E1-A34D-A611-5EA6BE2C15C9}"/>
              </a:ext>
            </a:extLst>
          </p:cNvPr>
          <p:cNvSpPr/>
          <p:nvPr/>
        </p:nvSpPr>
        <p:spPr>
          <a:xfrm>
            <a:off x="4374352" y="14368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5422C-1127-7C48-A257-DEDA4E9C1857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385232" y="1728164"/>
            <a:ext cx="1989120" cy="139215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B9953-CA3B-2247-BBD5-D468C7F08DFF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4966022" y="1728164"/>
            <a:ext cx="1837515" cy="1280665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D94C76-FB33-E740-9E67-E5750C2A20CD}"/>
              </a:ext>
            </a:extLst>
          </p:cNvPr>
          <p:cNvGrpSpPr/>
          <p:nvPr/>
        </p:nvGrpSpPr>
        <p:grpSpPr>
          <a:xfrm>
            <a:off x="1201892" y="3120319"/>
            <a:ext cx="3028018" cy="2748520"/>
            <a:chOff x="1201892" y="3120319"/>
            <a:chExt cx="3028018" cy="2748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C9E24-D24E-9248-A6A1-BC07FC9C3FDD}"/>
                </a:ext>
              </a:extLst>
            </p:cNvPr>
            <p:cNvSpPr/>
            <p:nvPr/>
          </p:nvSpPr>
          <p:spPr>
            <a:xfrm>
              <a:off x="2089397" y="31203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A01D55-8D6A-6C4B-8E9B-572F00AAE663}"/>
                </a:ext>
              </a:extLst>
            </p:cNvPr>
            <p:cNvSpPr/>
            <p:nvPr/>
          </p:nvSpPr>
          <p:spPr>
            <a:xfrm>
              <a:off x="1201892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FCF246-376F-AA43-9FCD-6ACAF139B33A}"/>
                </a:ext>
              </a:extLst>
            </p:cNvPr>
            <p:cNvSpPr/>
            <p:nvPr/>
          </p:nvSpPr>
          <p:spPr>
            <a:xfrm>
              <a:off x="2885624" y="40931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D7762-0FF3-254D-B213-60085EF75F4C}"/>
                </a:ext>
              </a:extLst>
            </p:cNvPr>
            <p:cNvSpPr/>
            <p:nvPr/>
          </p:nvSpPr>
          <p:spPr>
            <a:xfrm>
              <a:off x="2133010" y="52541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EE7E4A-8073-7C4E-8BDB-E6A5C105840E}"/>
                </a:ext>
              </a:extLst>
            </p:cNvPr>
            <p:cNvSpPr/>
            <p:nvPr/>
          </p:nvSpPr>
          <p:spPr>
            <a:xfrm>
              <a:off x="3638240" y="52861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93FFF5-67A3-8547-820A-549D18825D3D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flipH="1">
              <a:off x="1497727" y="3411672"/>
              <a:ext cx="591670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FB2342-A233-5A45-9973-090D806F8FAB}"/>
                </a:ext>
              </a:extLst>
            </p:cNvPr>
            <p:cNvCxnSpPr>
              <a:cxnSpLocks/>
              <a:stCxn id="7" idx="3"/>
              <a:endCxn id="14" idx="0"/>
            </p:cNvCxnSpPr>
            <p:nvPr/>
          </p:nvCxnSpPr>
          <p:spPr>
            <a:xfrm>
              <a:off x="2681067" y="3411672"/>
              <a:ext cx="500392" cy="68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94D7D0-161C-3945-A864-C77CC26CF785}"/>
                </a:ext>
              </a:extLst>
            </p:cNvPr>
            <p:cNvCxnSpPr>
              <a:cxnSpLocks/>
              <a:stCxn id="14" idx="3"/>
              <a:endCxn id="17" idx="0"/>
            </p:cNvCxnSpPr>
            <p:nvPr/>
          </p:nvCxnSpPr>
          <p:spPr>
            <a:xfrm>
              <a:off x="3477294" y="4384489"/>
              <a:ext cx="456781" cy="90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97597A-F833-AF4E-A6E8-09D8AA14C7D5}"/>
                </a:ext>
              </a:extLst>
            </p:cNvPr>
            <p:cNvCxnSpPr>
              <a:cxnSpLocks/>
              <a:stCxn id="14" idx="1"/>
              <a:endCxn id="15" idx="0"/>
            </p:cNvCxnSpPr>
            <p:nvPr/>
          </p:nvCxnSpPr>
          <p:spPr>
            <a:xfrm flipH="1">
              <a:off x="2428845" y="4384489"/>
              <a:ext cx="456779" cy="86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8FEA6-6C45-744C-8681-487EFC71973F}"/>
              </a:ext>
            </a:extLst>
          </p:cNvPr>
          <p:cNvGrpSpPr/>
          <p:nvPr/>
        </p:nvGrpSpPr>
        <p:grpSpPr>
          <a:xfrm>
            <a:off x="5666706" y="3008829"/>
            <a:ext cx="2275402" cy="1375660"/>
            <a:chOff x="5666706" y="3008829"/>
            <a:chExt cx="2275402" cy="13756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B2639B-BD4E-E149-B25E-CFE7F0B7AF38}"/>
                </a:ext>
              </a:extLst>
            </p:cNvPr>
            <p:cNvSpPr/>
            <p:nvPr/>
          </p:nvSpPr>
          <p:spPr>
            <a:xfrm>
              <a:off x="6507702" y="3008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F9B5C-7EBF-604B-B83B-34BD97537EDD}"/>
                </a:ext>
              </a:extLst>
            </p:cNvPr>
            <p:cNvSpPr/>
            <p:nvPr/>
          </p:nvSpPr>
          <p:spPr>
            <a:xfrm>
              <a:off x="7350438" y="37013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324D9E-2D94-2F4E-AC92-B9450F97F353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099372" y="3300182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EDFDBA-8DB1-694D-B46A-0BA710734B71}"/>
                </a:ext>
              </a:extLst>
            </p:cNvPr>
            <p:cNvSpPr/>
            <p:nvPr/>
          </p:nvSpPr>
          <p:spPr>
            <a:xfrm>
              <a:off x="5666706" y="380178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6FC7655-D4FA-C24E-AF72-68426B31AA52}"/>
                </a:ext>
              </a:extLst>
            </p:cNvPr>
            <p:cNvCxnSpPr>
              <a:cxnSpLocks/>
              <a:stCxn id="9" idx="1"/>
              <a:endCxn id="22" idx="0"/>
            </p:cNvCxnSpPr>
            <p:nvPr/>
          </p:nvCxnSpPr>
          <p:spPr>
            <a:xfrm flipH="1">
              <a:off x="5962541" y="3300182"/>
              <a:ext cx="545161" cy="501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523319F-F044-AB4C-B9BB-E734C76D6812}"/>
              </a:ext>
            </a:extLst>
          </p:cNvPr>
          <p:cNvSpPr/>
          <p:nvPr/>
        </p:nvSpPr>
        <p:spPr>
          <a:xfrm>
            <a:off x="82979" y="3120319"/>
            <a:ext cx="4883043" cy="3188755"/>
          </a:xfrm>
          <a:prstGeom prst="triangle">
            <a:avLst>
              <a:gd name="adj" fmla="val 47200"/>
            </a:avLst>
          </a:prstGeom>
          <a:solidFill>
            <a:srgbClr val="FFC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5C008289-BE4C-2845-9D44-B60132C2C645}"/>
              </a:ext>
            </a:extLst>
          </p:cNvPr>
          <p:cNvSpPr/>
          <p:nvPr/>
        </p:nvSpPr>
        <p:spPr>
          <a:xfrm>
            <a:off x="5026934" y="3008829"/>
            <a:ext cx="3587228" cy="1460164"/>
          </a:xfrm>
          <a:prstGeom prst="triangle">
            <a:avLst>
              <a:gd name="adj" fmla="val 49304"/>
            </a:avLst>
          </a:prstGeom>
          <a:solidFill>
            <a:srgbClr val="00B05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9CF5858-EB82-E64C-94F9-92FD96DF0ED6}"/>
              </a:ext>
            </a:extLst>
          </p:cNvPr>
          <p:cNvSpPr/>
          <p:nvPr/>
        </p:nvSpPr>
        <p:spPr>
          <a:xfrm>
            <a:off x="4374352" y="1384530"/>
            <a:ext cx="591670" cy="582707"/>
          </a:xfrm>
          <a:prstGeom prst="ellipse">
            <a:avLst/>
          </a:prstGeom>
          <a:solidFill>
            <a:srgbClr val="FF0000">
              <a:alpha val="7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/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C497A-F8AE-7147-A8AC-D74BEC49F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42" y="1041181"/>
                <a:ext cx="869597" cy="707886"/>
              </a:xfrm>
              <a:prstGeom prst="rect">
                <a:avLst/>
              </a:prstGeom>
              <a:blipFill>
                <a:blip r:embed="rId2"/>
                <a:stretch>
                  <a:fillRect l="-2899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/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5174139-812F-3D41-9D5F-4E4C6F5A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27" y="2592296"/>
                <a:ext cx="869597" cy="707886"/>
              </a:xfrm>
              <a:prstGeom prst="rect">
                <a:avLst/>
              </a:prstGeom>
              <a:blipFill>
                <a:blip r:embed="rId3"/>
                <a:stretch>
                  <a:fillRect l="-289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/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3B5C9D-60B5-7C4D-96C9-8F46E8BAA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46" y="2703591"/>
                <a:ext cx="869597" cy="707886"/>
              </a:xfrm>
              <a:prstGeom prst="rect">
                <a:avLst/>
              </a:prstGeom>
              <a:blipFill>
                <a:blip r:embed="rId4"/>
                <a:stretch>
                  <a:fillRect l="-285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/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BE71A3-6E1A-0F4A-92D5-6672BF235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05" y="2721114"/>
                <a:ext cx="606256" cy="707886"/>
              </a:xfrm>
              <a:prstGeom prst="rect">
                <a:avLst/>
              </a:prstGeom>
              <a:blipFill>
                <a:blip r:embed="rId5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/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37CEA35-7987-F44F-BF90-1593C1D30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96" y="2592296"/>
                <a:ext cx="606256" cy="707886"/>
              </a:xfrm>
              <a:prstGeom prst="rect">
                <a:avLst/>
              </a:prstGeom>
              <a:blipFill>
                <a:blip r:embed="rId6"/>
                <a:stretch>
                  <a:fillRect l="-204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43D32A-2115-6548-88B2-2DC06FA398D1}"/>
              </a:ext>
            </a:extLst>
          </p:cNvPr>
          <p:cNvSpPr txBox="1"/>
          <p:nvPr/>
        </p:nvSpPr>
        <p:spPr>
          <a:xfrm>
            <a:off x="8289421" y="23842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/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1F1703-78F2-3449-A53D-6359C3FF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5" y="410900"/>
                <a:ext cx="38547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/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𝒎𝒂𝒙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F09EDC0-4F2C-5049-921B-60ACF9B4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92" y="421075"/>
                <a:ext cx="5405647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/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AEE756-7B5C-3945-B15C-FA0EEEBFD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773" y="1077068"/>
                <a:ext cx="606256" cy="707886"/>
              </a:xfrm>
              <a:prstGeom prst="rect">
                <a:avLst/>
              </a:prstGeom>
              <a:blipFill>
                <a:blip r:embed="rId9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52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30" grpId="0" animBg="1"/>
      <p:bldP spid="31" grpId="0" animBg="1"/>
      <p:bldP spid="26" grpId="0"/>
      <p:bldP spid="28" grpId="0"/>
      <p:bldP spid="29" grpId="0"/>
      <p:bldP spid="34" grpId="0"/>
      <p:bldP spid="3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DE00F-6A67-0448-845D-D1423B65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741AA-6ED1-EE45-85CE-7A7C90C064F9}"/>
              </a:ext>
            </a:extLst>
          </p:cNvPr>
          <p:cNvSpPr txBox="1"/>
          <p:nvPr/>
        </p:nvSpPr>
        <p:spPr>
          <a:xfrm>
            <a:off x="1031532" y="2620975"/>
            <a:ext cx="687976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</a:rPr>
              <a:t>D</a:t>
            </a:r>
            <a:r>
              <a:rPr lang="en-US" sz="5400" dirty="0"/>
              <a:t>on’t </a:t>
            </a:r>
            <a:r>
              <a:rPr lang="en-US" sz="8000" dirty="0">
                <a:solidFill>
                  <a:srgbClr val="C00000"/>
                </a:solidFill>
              </a:rPr>
              <a:t>R</a:t>
            </a:r>
            <a:r>
              <a:rPr lang="en-US" sz="5400" dirty="0"/>
              <a:t>epeat </a:t>
            </a:r>
            <a:r>
              <a:rPr lang="en-US" sz="8000" dirty="0">
                <a:solidFill>
                  <a:srgbClr val="C00000"/>
                </a:solidFill>
              </a:rPr>
              <a:t>Y</a:t>
            </a:r>
            <a:r>
              <a:rPr lang="en-US" sz="5400" dirty="0"/>
              <a:t>ourself</a:t>
            </a:r>
          </a:p>
        </p:txBody>
      </p:sp>
    </p:spTree>
    <p:extLst>
      <p:ext uri="{BB962C8B-B14F-4D97-AF65-F5344CB8AC3E}">
        <p14:creationId xmlns:p14="http://schemas.microsoft.com/office/powerpoint/2010/main" val="2782275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E2CB9-94B2-5C4C-971E-D17230275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8339" y="2743513"/>
            <a:ext cx="4634916" cy="6854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Dictionary</a:t>
            </a:r>
            <a:r>
              <a:rPr lang="zh-CN" altLang="en-US" sz="3600" dirty="0"/>
              <a:t> </a:t>
            </a:r>
            <a:r>
              <a:rPr lang="en-US" altLang="zh-CN" sz="3600" dirty="0"/>
              <a:t>(Map)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9B859-D8FE-DC46-8D8A-482598CC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5" y="4779161"/>
            <a:ext cx="1943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26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CD87A-EB1B-EF42-8909-D462156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945FEE-1DA5-E34D-BD99-CD1BED4CBFFC}"/>
              </a:ext>
            </a:extLst>
          </p:cNvPr>
          <p:cNvSpPr/>
          <p:nvPr/>
        </p:nvSpPr>
        <p:spPr>
          <a:xfrm>
            <a:off x="2596783" y="2770236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9D47FF-B31E-584C-B3B2-0ED062A00315}"/>
              </a:ext>
            </a:extLst>
          </p:cNvPr>
          <p:cNvCxnSpPr>
            <a:cxnSpLocks/>
            <a:stCxn id="39" idx="3"/>
            <a:endCxn id="54" idx="1"/>
          </p:cNvCxnSpPr>
          <p:nvPr/>
        </p:nvCxnSpPr>
        <p:spPr>
          <a:xfrm>
            <a:off x="3535694" y="3031846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26EEC1E-1269-DF45-BF97-45AE22A6BEF0}"/>
              </a:ext>
            </a:extLst>
          </p:cNvPr>
          <p:cNvSpPr txBox="1"/>
          <p:nvPr/>
        </p:nvSpPr>
        <p:spPr>
          <a:xfrm>
            <a:off x="5551107" y="2770236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2ABA3D-D37B-F740-93EB-389817120922}"/>
              </a:ext>
            </a:extLst>
          </p:cNvPr>
          <p:cNvSpPr/>
          <p:nvPr/>
        </p:nvSpPr>
        <p:spPr>
          <a:xfrm>
            <a:off x="2537086" y="3699721"/>
            <a:ext cx="1045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“Key”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161C8B-6839-2345-B33E-A8534859EEC1}"/>
              </a:ext>
            </a:extLst>
          </p:cNvPr>
          <p:cNvSpPr/>
          <p:nvPr/>
        </p:nvSpPr>
        <p:spPr>
          <a:xfrm>
            <a:off x="5071074" y="3699721"/>
            <a:ext cx="1866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“Hash Key”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E6BFD-3251-2D45-A88B-59FD3948896C}"/>
              </a:ext>
            </a:extLst>
          </p:cNvPr>
          <p:cNvSpPr/>
          <p:nvPr/>
        </p:nvSpPr>
        <p:spPr>
          <a:xfrm>
            <a:off x="2537086" y="4567650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AFF621-D332-2E49-BB39-D5CD717A0F72}"/>
              </a:ext>
            </a:extLst>
          </p:cNvPr>
          <p:cNvSpPr/>
          <p:nvPr/>
        </p:nvSpPr>
        <p:spPr>
          <a:xfrm>
            <a:off x="5380614" y="4567650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46" grpId="0"/>
      <p:bldP spid="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0516-3152-4541-B562-5C7AF6A9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" y="2859702"/>
            <a:ext cx="1227416" cy="767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16259-050C-4048-9A66-E4EAF8232B63}"/>
              </a:ext>
            </a:extLst>
          </p:cNvPr>
          <p:cNvSpPr txBox="1"/>
          <p:nvPr/>
        </p:nvSpPr>
        <p:spPr>
          <a:xfrm>
            <a:off x="4863708" y="285970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3">
                    <a:lumMod val="65000"/>
                  </a:schemeClr>
                </a:solidFill>
              </a:rPr>
              <a:t>6</a:t>
            </a:r>
            <a:endParaRPr lang="en-US" sz="3600" dirty="0">
              <a:solidFill>
                <a:schemeClr val="accent3">
                  <a:lumMod val="6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DF0D8F-56B1-704C-A080-6C02C257F10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4128" y="3243270"/>
            <a:ext cx="81520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074363-35C4-8348-8FB9-751CA70CF1DA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5282412" y="2961834"/>
            <a:ext cx="1454219" cy="22103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3C765-D99E-A74B-83D1-0B35F7CB8EDF}"/>
              </a:ext>
            </a:extLst>
          </p:cNvPr>
          <p:cNvSpPr/>
          <p:nvPr/>
        </p:nvSpPr>
        <p:spPr>
          <a:xfrm>
            <a:off x="6736631" y="617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401E4-371D-2942-8537-0E3950BB7C80}"/>
              </a:ext>
            </a:extLst>
          </p:cNvPr>
          <p:cNvSpPr/>
          <p:nvPr/>
        </p:nvSpPr>
        <p:spPr>
          <a:xfrm>
            <a:off x="6736631" y="9780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CF701-2568-EE40-ACFD-8CA941CFFB12}"/>
              </a:ext>
            </a:extLst>
          </p:cNvPr>
          <p:cNvSpPr/>
          <p:nvPr/>
        </p:nvSpPr>
        <p:spPr>
          <a:xfrm>
            <a:off x="6736631" y="1338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83F723-B48E-344C-971D-3AFBEA742EC3}"/>
              </a:ext>
            </a:extLst>
          </p:cNvPr>
          <p:cNvSpPr/>
          <p:nvPr/>
        </p:nvSpPr>
        <p:spPr>
          <a:xfrm>
            <a:off x="6736631" y="1699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AEBDE-B2FC-164F-9DFF-80CDA03E8317}"/>
              </a:ext>
            </a:extLst>
          </p:cNvPr>
          <p:cNvSpPr/>
          <p:nvPr/>
        </p:nvSpPr>
        <p:spPr>
          <a:xfrm>
            <a:off x="6736631" y="2059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91C9E-9E87-FE43-A6B3-F5DC9AF06101}"/>
              </a:ext>
            </a:extLst>
          </p:cNvPr>
          <p:cNvSpPr/>
          <p:nvPr/>
        </p:nvSpPr>
        <p:spPr>
          <a:xfrm>
            <a:off x="6736631" y="2420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04055-2378-9341-9BF8-365783F40162}"/>
              </a:ext>
            </a:extLst>
          </p:cNvPr>
          <p:cNvSpPr/>
          <p:nvPr/>
        </p:nvSpPr>
        <p:spPr>
          <a:xfrm>
            <a:off x="6736631" y="2780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EB9894-7CE8-4846-8DFF-1B392E0B13A2}"/>
              </a:ext>
            </a:extLst>
          </p:cNvPr>
          <p:cNvSpPr/>
          <p:nvPr/>
        </p:nvSpPr>
        <p:spPr>
          <a:xfrm>
            <a:off x="6736631" y="3141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4CB702-91DC-1646-8BDA-FD794FC52319}"/>
              </a:ext>
            </a:extLst>
          </p:cNvPr>
          <p:cNvSpPr/>
          <p:nvPr/>
        </p:nvSpPr>
        <p:spPr>
          <a:xfrm>
            <a:off x="6736631" y="38626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C9CEE-76FA-A34E-9538-8045AF32DB48}"/>
              </a:ext>
            </a:extLst>
          </p:cNvPr>
          <p:cNvSpPr/>
          <p:nvPr/>
        </p:nvSpPr>
        <p:spPr>
          <a:xfrm>
            <a:off x="6736631" y="42232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262CE-3FE2-1D4A-9A7B-7DA564BEC119}"/>
              </a:ext>
            </a:extLst>
          </p:cNvPr>
          <p:cNvSpPr/>
          <p:nvPr/>
        </p:nvSpPr>
        <p:spPr>
          <a:xfrm>
            <a:off x="6736631" y="45837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89FCA-DD0F-0043-9549-52A090E67FC3}"/>
              </a:ext>
            </a:extLst>
          </p:cNvPr>
          <p:cNvSpPr/>
          <p:nvPr/>
        </p:nvSpPr>
        <p:spPr>
          <a:xfrm>
            <a:off x="6736631" y="49443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09E7A-638F-A64A-B3E5-1746667A2930}"/>
              </a:ext>
            </a:extLst>
          </p:cNvPr>
          <p:cNvSpPr/>
          <p:nvPr/>
        </p:nvSpPr>
        <p:spPr>
          <a:xfrm>
            <a:off x="6736631" y="53049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072E6F-787D-E148-9FD4-019F50341B8A}"/>
              </a:ext>
            </a:extLst>
          </p:cNvPr>
          <p:cNvSpPr/>
          <p:nvPr/>
        </p:nvSpPr>
        <p:spPr>
          <a:xfrm>
            <a:off x="6736631" y="566552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C75105-52D0-7246-A9DC-79D6B07C9991}"/>
              </a:ext>
            </a:extLst>
          </p:cNvPr>
          <p:cNvSpPr/>
          <p:nvPr/>
        </p:nvSpPr>
        <p:spPr>
          <a:xfrm>
            <a:off x="6736631" y="35020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350B30-0DC1-B148-92F7-E146743E20BA}"/>
              </a:ext>
            </a:extLst>
          </p:cNvPr>
          <p:cNvSpPr/>
          <p:nvPr/>
        </p:nvSpPr>
        <p:spPr>
          <a:xfrm>
            <a:off x="417170" y="3682980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r>
              <a:rPr lang="en-US" sz="2800" dirty="0">
                <a:solidFill>
                  <a:srgbClr val="000000"/>
                </a:solidFill>
              </a:rPr>
              <a:t>ey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5FFC2C-AF58-6F4D-A5DF-0CD6076DD307}"/>
              </a:ext>
            </a:extLst>
          </p:cNvPr>
          <p:cNvSpPr/>
          <p:nvPr/>
        </p:nvSpPr>
        <p:spPr>
          <a:xfrm>
            <a:off x="7155335" y="2660563"/>
            <a:ext cx="1110270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(K,V)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0919E3-92A7-9B45-B2BC-CF1F4C020F64}"/>
              </a:ext>
            </a:extLst>
          </p:cNvPr>
          <p:cNvSpPr txBox="1"/>
          <p:nvPr/>
        </p:nvSpPr>
        <p:spPr>
          <a:xfrm>
            <a:off x="417170" y="798384"/>
            <a:ext cx="274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cs typeface="AL BAYAN PLAIN" pitchFamily="2" charset="-78"/>
              </a:rPr>
              <a:t>Key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value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pair: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(K,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V)</a:t>
            </a:r>
            <a:endParaRPr lang="en-US" sz="2400" i="1" dirty="0">
              <a:cs typeface="AL BAYAN PLAIN" pitchFamily="2" charset="-7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D243D2-82C8-9640-B79F-CE98A86D1B63}"/>
              </a:ext>
            </a:extLst>
          </p:cNvPr>
          <p:cNvSpPr/>
          <p:nvPr/>
        </p:nvSpPr>
        <p:spPr>
          <a:xfrm>
            <a:off x="2803951" y="2859702"/>
            <a:ext cx="1424429" cy="767135"/>
          </a:xfrm>
          <a:prstGeom prst="roundRect">
            <a:avLst/>
          </a:prstGeom>
          <a:noFill/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function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9509C0-3F89-BA4E-A03D-35EFD9D0071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228380" y="3243270"/>
            <a:ext cx="615799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D19A60-313F-D345-9425-8AF365160D1A}"/>
              </a:ext>
            </a:extLst>
          </p:cNvPr>
          <p:cNvSpPr/>
          <p:nvPr/>
        </p:nvSpPr>
        <p:spPr>
          <a:xfrm>
            <a:off x="4015623" y="3341725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0731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29" grpId="0"/>
      <p:bldP spid="30" grpId="0"/>
      <p:bldP spid="4" grpId="0" animBg="1"/>
      <p:bldP spid="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664680" y="2255146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420942" y="3837917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420942" y="2656815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739252" y="2255146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82238E5-CCAC-8843-ABAB-4174BDD7258B}"/>
              </a:ext>
            </a:extLst>
          </p:cNvPr>
          <p:cNvSpPr/>
          <p:nvPr/>
        </p:nvSpPr>
        <p:spPr>
          <a:xfrm>
            <a:off x="4053257" y="9470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9B48BA-14CB-7847-B68E-6CDC19A72A1B}"/>
              </a:ext>
            </a:extLst>
          </p:cNvPr>
          <p:cNvSpPr/>
          <p:nvPr/>
        </p:nvSpPr>
        <p:spPr>
          <a:xfrm>
            <a:off x="4053257" y="13075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5BED2E-01EB-EA42-9C54-4FB06A1F7D29}"/>
              </a:ext>
            </a:extLst>
          </p:cNvPr>
          <p:cNvSpPr/>
          <p:nvPr/>
        </p:nvSpPr>
        <p:spPr>
          <a:xfrm>
            <a:off x="4053257" y="16681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191534-4E8A-6A45-AB41-D1EF294321E1}"/>
              </a:ext>
            </a:extLst>
          </p:cNvPr>
          <p:cNvSpPr/>
          <p:nvPr/>
        </p:nvSpPr>
        <p:spPr>
          <a:xfrm>
            <a:off x="4053257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23E179-255D-C740-B97B-15C2624193FA}"/>
              </a:ext>
            </a:extLst>
          </p:cNvPr>
          <p:cNvSpPr/>
          <p:nvPr/>
        </p:nvSpPr>
        <p:spPr>
          <a:xfrm>
            <a:off x="4053257" y="23893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A9BD32-AAFB-0D4B-89EF-22E82950BE49}"/>
              </a:ext>
            </a:extLst>
          </p:cNvPr>
          <p:cNvSpPr/>
          <p:nvPr/>
        </p:nvSpPr>
        <p:spPr>
          <a:xfrm>
            <a:off x="4053257" y="27498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293594-126A-0241-8660-A255D55DF303}"/>
              </a:ext>
            </a:extLst>
          </p:cNvPr>
          <p:cNvSpPr/>
          <p:nvPr/>
        </p:nvSpPr>
        <p:spPr>
          <a:xfrm>
            <a:off x="4053257" y="3110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12266E-F3AD-D04B-BAC5-BD3C1C17B194}"/>
              </a:ext>
            </a:extLst>
          </p:cNvPr>
          <p:cNvSpPr/>
          <p:nvPr/>
        </p:nvSpPr>
        <p:spPr>
          <a:xfrm>
            <a:off x="4053257" y="34710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A61991-5E22-9D4F-8752-00CED4EF7A47}"/>
              </a:ext>
            </a:extLst>
          </p:cNvPr>
          <p:cNvSpPr/>
          <p:nvPr/>
        </p:nvSpPr>
        <p:spPr>
          <a:xfrm>
            <a:off x="4053257" y="4192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2D4C94-B934-5448-87CA-EC63066ED7B3}"/>
              </a:ext>
            </a:extLst>
          </p:cNvPr>
          <p:cNvSpPr/>
          <p:nvPr/>
        </p:nvSpPr>
        <p:spPr>
          <a:xfrm>
            <a:off x="4053257" y="4552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F28D72-6EA6-C647-A982-3BACE1DBF5A9}"/>
              </a:ext>
            </a:extLst>
          </p:cNvPr>
          <p:cNvSpPr/>
          <p:nvPr/>
        </p:nvSpPr>
        <p:spPr>
          <a:xfrm>
            <a:off x="4053257" y="4913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F91F37-D9ED-E14F-97D9-AF07E39DF058}"/>
              </a:ext>
            </a:extLst>
          </p:cNvPr>
          <p:cNvSpPr/>
          <p:nvPr/>
        </p:nvSpPr>
        <p:spPr>
          <a:xfrm>
            <a:off x="4053257" y="5273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C29B2CA-F44C-684A-912B-0C3EEEB21FA3}"/>
              </a:ext>
            </a:extLst>
          </p:cNvPr>
          <p:cNvSpPr/>
          <p:nvPr/>
        </p:nvSpPr>
        <p:spPr>
          <a:xfrm>
            <a:off x="4053257" y="5634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BDE383-CA33-5142-A085-8AAAC7B54912}"/>
              </a:ext>
            </a:extLst>
          </p:cNvPr>
          <p:cNvSpPr/>
          <p:nvPr/>
        </p:nvSpPr>
        <p:spPr>
          <a:xfrm>
            <a:off x="4053257" y="599507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7261E5-8E69-6B45-96BF-D7D77D07AC9C}"/>
              </a:ext>
            </a:extLst>
          </p:cNvPr>
          <p:cNvSpPr/>
          <p:nvPr/>
        </p:nvSpPr>
        <p:spPr>
          <a:xfrm>
            <a:off x="4053257" y="38316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4E0486-EFE9-2645-A404-7AD468A29E3B}"/>
              </a:ext>
            </a:extLst>
          </p:cNvPr>
          <p:cNvSpPr/>
          <p:nvPr/>
        </p:nvSpPr>
        <p:spPr>
          <a:xfrm>
            <a:off x="4922094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CA0C1-2E3B-A349-AA16-CA2702D3C002}"/>
              </a:ext>
            </a:extLst>
          </p:cNvPr>
          <p:cNvSpPr/>
          <p:nvPr/>
        </p:nvSpPr>
        <p:spPr>
          <a:xfrm>
            <a:off x="5790931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AD4A32-208A-3046-A681-94D966FD48EB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>
            <a:off x="4541795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4ABF13-B232-9145-A74E-E5257DD01BE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410632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7C24B1E-5CC5-1B4C-ABC3-F0B715AF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81" y="3510324"/>
            <a:ext cx="3229545" cy="1763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01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73" y="2362022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1713761" y="5390855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C1FE5-FBF0-0F45-B75C-CCE857EA589F}"/>
              </a:ext>
            </a:extLst>
          </p:cNvPr>
          <p:cNvGrpSpPr/>
          <p:nvPr/>
        </p:nvGrpSpPr>
        <p:grpSpPr>
          <a:xfrm>
            <a:off x="4501750" y="1007986"/>
            <a:ext cx="4513136" cy="5409876"/>
            <a:chOff x="4501750" y="1007986"/>
            <a:chExt cx="4513136" cy="540987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56FC5FE-D338-B040-A1AC-D16435B940CE}"/>
                </a:ext>
              </a:extLst>
            </p:cNvPr>
            <p:cNvSpPr/>
            <p:nvPr/>
          </p:nvSpPr>
          <p:spPr>
            <a:xfrm>
              <a:off x="8526348" y="280961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33579E-4660-3643-A33D-8E5F5EB69498}"/>
                </a:ext>
              </a:extLst>
            </p:cNvPr>
            <p:cNvGrpSpPr/>
            <p:nvPr/>
          </p:nvGrpSpPr>
          <p:grpSpPr>
            <a:xfrm>
              <a:off x="4501750" y="1007986"/>
              <a:ext cx="4024598" cy="5409876"/>
              <a:chOff x="4501750" y="1007986"/>
              <a:chExt cx="4024598" cy="540987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C7B6605-296D-B540-98FF-3D2C8416A1ED}"/>
                  </a:ext>
                </a:extLst>
              </p:cNvPr>
              <p:cNvSpPr/>
              <p:nvPr/>
            </p:nvSpPr>
            <p:spPr>
              <a:xfrm>
                <a:off x="4501750" y="10079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6750BC6-07C5-674C-AAF5-26D70638014E}"/>
                  </a:ext>
                </a:extLst>
              </p:cNvPr>
              <p:cNvSpPr/>
              <p:nvPr/>
            </p:nvSpPr>
            <p:spPr>
              <a:xfrm>
                <a:off x="4501750" y="13685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9F4F84C-4326-6D45-8791-4A98262F3764}"/>
                  </a:ext>
                </a:extLst>
              </p:cNvPr>
              <p:cNvSpPr/>
              <p:nvPr/>
            </p:nvSpPr>
            <p:spPr>
              <a:xfrm>
                <a:off x="4501750" y="17291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BA78C8F-B3A1-FA43-8A61-EE953D1F540F}"/>
                  </a:ext>
                </a:extLst>
              </p:cNvPr>
              <p:cNvSpPr/>
              <p:nvPr/>
            </p:nvSpPr>
            <p:spPr>
              <a:xfrm>
                <a:off x="4501750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17D09C2-1CEA-0040-A277-AB80B1173B98}"/>
                  </a:ext>
                </a:extLst>
              </p:cNvPr>
              <p:cNvSpPr/>
              <p:nvPr/>
            </p:nvSpPr>
            <p:spPr>
              <a:xfrm>
                <a:off x="4501750" y="24502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86DDFA-8FDC-484C-9DFA-68A726C89C1A}"/>
                  </a:ext>
                </a:extLst>
              </p:cNvPr>
              <p:cNvSpPr/>
              <p:nvPr/>
            </p:nvSpPr>
            <p:spPr>
              <a:xfrm>
                <a:off x="4501750" y="28108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6E09AA4-33C0-6D43-95B2-E943CE86CC7D}"/>
                  </a:ext>
                </a:extLst>
              </p:cNvPr>
              <p:cNvSpPr/>
              <p:nvPr/>
            </p:nvSpPr>
            <p:spPr>
              <a:xfrm>
                <a:off x="4501750" y="31714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FD7FC17-1058-C34C-B215-C888FC961FBF}"/>
                  </a:ext>
                </a:extLst>
              </p:cNvPr>
              <p:cNvSpPr/>
              <p:nvPr/>
            </p:nvSpPr>
            <p:spPr>
              <a:xfrm>
                <a:off x="4501750" y="35320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3165B2B-B638-8E47-981B-ACDE897DE870}"/>
                  </a:ext>
                </a:extLst>
              </p:cNvPr>
              <p:cNvSpPr/>
              <p:nvPr/>
            </p:nvSpPr>
            <p:spPr>
              <a:xfrm>
                <a:off x="4501750" y="42531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E608CCD-5090-214C-8EE4-3D57F85F82B6}"/>
                  </a:ext>
                </a:extLst>
              </p:cNvPr>
              <p:cNvSpPr/>
              <p:nvPr/>
            </p:nvSpPr>
            <p:spPr>
              <a:xfrm>
                <a:off x="4501750" y="46137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10117E8-CA5F-DA49-9C02-F4D214966EC9}"/>
                  </a:ext>
                </a:extLst>
              </p:cNvPr>
              <p:cNvSpPr/>
              <p:nvPr/>
            </p:nvSpPr>
            <p:spPr>
              <a:xfrm>
                <a:off x="4501750" y="49743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1348969-ADBA-4F47-81FD-C22FED574CB5}"/>
                  </a:ext>
                </a:extLst>
              </p:cNvPr>
              <p:cNvSpPr/>
              <p:nvPr/>
            </p:nvSpPr>
            <p:spPr>
              <a:xfrm>
                <a:off x="4501750" y="53348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48BF18D-F3BF-AC4B-8ACE-04FB6D984B3F}"/>
                  </a:ext>
                </a:extLst>
              </p:cNvPr>
              <p:cNvSpPr/>
              <p:nvPr/>
            </p:nvSpPr>
            <p:spPr>
              <a:xfrm>
                <a:off x="4501750" y="56954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8B699AF-992D-2047-85BC-E54DDD57A8EA}"/>
                  </a:ext>
                </a:extLst>
              </p:cNvPr>
              <p:cNvSpPr/>
              <p:nvPr/>
            </p:nvSpPr>
            <p:spPr>
              <a:xfrm>
                <a:off x="4501750" y="6056040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4473A6-D6B2-6E4C-B007-B5163F65EE01}"/>
                  </a:ext>
                </a:extLst>
              </p:cNvPr>
              <p:cNvSpPr/>
              <p:nvPr/>
            </p:nvSpPr>
            <p:spPr>
              <a:xfrm>
                <a:off x="4501750" y="3892582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6253029-B178-354A-8D5D-344EA899F54C}"/>
                  </a:ext>
                </a:extLst>
              </p:cNvPr>
              <p:cNvSpPr/>
              <p:nvPr/>
            </p:nvSpPr>
            <p:spPr>
              <a:xfrm>
                <a:off x="5234557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Sam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2CB428B-28EA-F145-B42F-DBB13DC2B17C}"/>
                  </a:ext>
                </a:extLst>
              </p:cNvPr>
              <p:cNvSpPr/>
              <p:nvPr/>
            </p:nvSpPr>
            <p:spPr>
              <a:xfrm>
                <a:off x="6020659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Ron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CDE32CB-6197-084B-A2A6-A99776ED6054}"/>
                  </a:ext>
                </a:extLst>
              </p:cNvPr>
              <p:cNvCxnSpPr>
                <a:cxnSpLocks/>
                <a:stCxn id="53" idx="3"/>
                <a:endCxn id="65" idx="1"/>
              </p:cNvCxnSpPr>
              <p:nvPr/>
            </p:nvCxnSpPr>
            <p:spPr>
              <a:xfrm>
                <a:off x="4990288" y="2270622"/>
                <a:ext cx="244269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C387AF6-4836-B048-8BE8-02463E66541D}"/>
                  </a:ext>
                </a:extLst>
              </p:cNvPr>
              <p:cNvCxnSpPr>
                <a:cxnSpLocks/>
                <a:stCxn id="65" idx="3"/>
                <a:endCxn id="66" idx="1"/>
              </p:cNvCxnSpPr>
              <p:nvPr/>
            </p:nvCxnSpPr>
            <p:spPr>
              <a:xfrm>
                <a:off x="5723095" y="2270622"/>
                <a:ext cx="297564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E946C12-5B1B-CE4F-B9EF-2ADB6E3782B5}"/>
                  </a:ext>
                </a:extLst>
              </p:cNvPr>
              <p:cNvSpPr/>
              <p:nvPr/>
            </p:nvSpPr>
            <p:spPr>
              <a:xfrm>
                <a:off x="6863992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Alex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0D0CC22-8808-3245-A3D0-F696CF03AAA7}"/>
                  </a:ext>
                </a:extLst>
              </p:cNvPr>
              <p:cNvCxnSpPr>
                <a:cxnSpLocks/>
                <a:stCxn id="66" idx="3"/>
                <a:endCxn id="69" idx="1"/>
              </p:cNvCxnSpPr>
              <p:nvPr/>
            </p:nvCxnSpPr>
            <p:spPr>
              <a:xfrm>
                <a:off x="6509197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EB8735-4178-F546-95F9-1E4B58CB5C47}"/>
                  </a:ext>
                </a:extLst>
              </p:cNvPr>
              <p:cNvSpPr/>
              <p:nvPr/>
            </p:nvSpPr>
            <p:spPr>
              <a:xfrm>
                <a:off x="7707325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Jerry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2BE89DD-BF92-9645-A9EE-2CA837DE58AA}"/>
                  </a:ext>
                </a:extLst>
              </p:cNvPr>
              <p:cNvCxnSpPr>
                <a:cxnSpLocks/>
                <a:stCxn id="69" idx="3"/>
                <a:endCxn id="71" idx="1"/>
              </p:cNvCxnSpPr>
              <p:nvPr/>
            </p:nvCxnSpPr>
            <p:spPr>
              <a:xfrm>
                <a:off x="7352530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CA8C12-52A1-FD4D-ABB0-B215150EB18C}"/>
                  </a:ext>
                </a:extLst>
              </p:cNvPr>
              <p:cNvSpPr/>
              <p:nvPr/>
            </p:nvSpPr>
            <p:spPr>
              <a:xfrm>
                <a:off x="6839682" y="2809614"/>
                <a:ext cx="51284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Katie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A06F43F-5328-CB4F-A78E-E0A5A71D2389}"/>
                  </a:ext>
                </a:extLst>
              </p:cNvPr>
              <p:cNvSpPr/>
              <p:nvPr/>
            </p:nvSpPr>
            <p:spPr>
              <a:xfrm>
                <a:off x="7683015" y="2809614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Joe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D4392757-FDFE-C448-AB3B-2517F91200FA}"/>
                  </a:ext>
                </a:extLst>
              </p:cNvPr>
              <p:cNvCxnSpPr>
                <a:cxnSpLocks/>
                <a:stCxn id="73" idx="3"/>
                <a:endCxn id="74" idx="1"/>
              </p:cNvCxnSpPr>
              <p:nvPr/>
            </p:nvCxnSpPr>
            <p:spPr>
              <a:xfrm>
                <a:off x="7352530" y="2990525"/>
                <a:ext cx="33048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994304F-47D8-5647-8830-D85876EDCFAC}"/>
                  </a:ext>
                </a:extLst>
              </p:cNvPr>
              <p:cNvCxnSpPr>
                <a:cxnSpLocks/>
                <a:stCxn id="74" idx="3"/>
                <a:endCxn id="76" idx="1"/>
              </p:cNvCxnSpPr>
              <p:nvPr/>
            </p:nvCxnSpPr>
            <p:spPr>
              <a:xfrm>
                <a:off x="8171553" y="2990525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E305D8C2-81B0-C742-A875-35C696A7872D}"/>
                  </a:ext>
                </a:extLst>
              </p:cNvPr>
              <p:cNvCxnSpPr>
                <a:cxnSpLocks/>
                <a:stCxn id="71" idx="3"/>
                <a:endCxn id="73" idx="1"/>
              </p:cNvCxnSpPr>
              <p:nvPr/>
            </p:nvCxnSpPr>
            <p:spPr>
              <a:xfrm flipH="1">
                <a:off x="6839682" y="2270622"/>
                <a:ext cx="1356181" cy="719903"/>
              </a:xfrm>
              <a:prstGeom prst="bentConnector5">
                <a:avLst>
                  <a:gd name="adj1" fmla="val -16856"/>
                  <a:gd name="adj2" fmla="val 50000"/>
                  <a:gd name="adj3" fmla="val 116856"/>
                </a:avLst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76DC1FA-9494-6242-AEA1-A25444E599FB}"/>
              </a:ext>
            </a:extLst>
          </p:cNvPr>
          <p:cNvSpPr txBox="1"/>
          <p:nvPr/>
        </p:nvSpPr>
        <p:spPr>
          <a:xfrm>
            <a:off x="5723095" y="5000458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r>
              <a:rPr lang="zh-CN" altLang="en-US" sz="3600" dirty="0">
                <a:solidFill>
                  <a:srgbClr val="00B050"/>
                </a:solidFill>
              </a:rPr>
              <a:t>   </a:t>
            </a:r>
            <a:r>
              <a:rPr lang="en-US" altLang="zh-CN" sz="3600" dirty="0">
                <a:solidFill>
                  <a:srgbClr val="00B050"/>
                </a:solidFill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Hashtable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56802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56802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31250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709622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609149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7" y="3376658"/>
            <a:ext cx="1132065" cy="9562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1A8D5-F0E9-8B42-B708-0C273640F13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610332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43941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31079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CB4D81-E969-E94B-BD73-2B07B910B85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031079" y="3731016"/>
            <a:ext cx="600171" cy="674155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EA3B66-BE98-CF46-9144-71A0F310D85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243941" y="3610291"/>
            <a:ext cx="0" cy="519676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8D27C-4FD3-9147-8E32-B4B4369A8B79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3214927" y="3335088"/>
            <a:ext cx="1241875" cy="137398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FE46E-4804-D344-AB0D-26723E4F3094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1610332" y="3854763"/>
            <a:ext cx="998817" cy="1129509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91209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</p:spTree>
    <p:extLst>
      <p:ext uri="{BB962C8B-B14F-4D97-AF65-F5344CB8AC3E}">
        <p14:creationId xmlns:p14="http://schemas.microsoft.com/office/powerpoint/2010/main" val="180228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31635" y="3059884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31635" y="4129967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06083" y="3455812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84455" y="3854763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83982" y="4709068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00" y="3376658"/>
            <a:ext cx="1132065" cy="9562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18774" y="3610291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05912" y="3731016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66042" y="2812045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DB7887-04C5-334E-A386-8766CD860B6E}"/>
              </a:ext>
            </a:extLst>
          </p:cNvPr>
          <p:cNvSpPr/>
          <p:nvPr/>
        </p:nvSpPr>
        <p:spPr>
          <a:xfrm>
            <a:off x="2350489" y="2264321"/>
            <a:ext cx="1059156" cy="550407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Cache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2B02E-A14B-6146-852E-BE09E61F9920}"/>
              </a:ext>
            </a:extLst>
          </p:cNvPr>
          <p:cNvGrpSpPr/>
          <p:nvPr/>
        </p:nvGrpSpPr>
        <p:grpSpPr>
          <a:xfrm>
            <a:off x="1585165" y="2539525"/>
            <a:ext cx="765324" cy="1315238"/>
            <a:chOff x="1585165" y="2539525"/>
            <a:chExt cx="765324" cy="1315238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81A8D5-F0E9-8B42-B708-0C273640F135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1585165" y="2539525"/>
              <a:ext cx="765324" cy="1315238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1E5971-5E36-B342-8769-E506CC30459F}"/>
                </a:ext>
              </a:extLst>
            </p:cNvPr>
            <p:cNvSpPr txBox="1"/>
            <p:nvPr/>
          </p:nvSpPr>
          <p:spPr>
            <a:xfrm>
              <a:off x="1676238" y="279827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?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87A74C-0307-5447-81C0-C1DD934233FA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85165" y="3335088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3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E2CB9-94B2-5C4C-971E-D17230275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8339" y="2743513"/>
            <a:ext cx="4634916" cy="6854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Searching</a:t>
            </a:r>
            <a:r>
              <a:rPr lang="zh-CN" altLang="en-US" sz="3600" dirty="0"/>
              <a:t> </a:t>
            </a:r>
            <a:r>
              <a:rPr lang="en-US" altLang="zh-CN" sz="3600" dirty="0"/>
              <a:t>Algorithm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1393F-4EA8-E341-9B6E-0FD42A1C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5" y="5905849"/>
            <a:ext cx="2324697" cy="75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87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54816" y="2232734"/>
            <a:ext cx="7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have a number in my mind between 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10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3ED05-6E10-2B42-B4F3-1FB2BFE0DF0D}"/>
              </a:ext>
            </a:extLst>
          </p:cNvPr>
          <p:cNvSpPr txBox="1"/>
          <p:nvPr/>
        </p:nvSpPr>
        <p:spPr>
          <a:xfrm>
            <a:off x="5531004" y="4314993"/>
            <a:ext cx="232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many guesses?</a:t>
            </a:r>
          </a:p>
        </p:txBody>
      </p:sp>
    </p:spTree>
    <p:extLst>
      <p:ext uri="{BB962C8B-B14F-4D97-AF65-F5344CB8AC3E}">
        <p14:creationId xmlns:p14="http://schemas.microsoft.com/office/powerpoint/2010/main" val="345232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54816" y="2232734"/>
            <a:ext cx="7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have a number in my mind between 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sz="4000" b="1" dirty="0">
                <a:solidFill>
                  <a:srgbClr val="FF9300"/>
                </a:solidFill>
              </a:rPr>
              <a:t>100</a:t>
            </a:r>
            <a:endParaRPr lang="en-US" b="1" dirty="0">
              <a:solidFill>
                <a:srgbClr val="FF9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5BAEC-3343-BC4F-8B1B-6E3CA38AF1FF}"/>
              </a:ext>
            </a:extLst>
          </p:cNvPr>
          <p:cNvSpPr txBox="1"/>
          <p:nvPr/>
        </p:nvSpPr>
        <p:spPr>
          <a:xfrm>
            <a:off x="5531004" y="4314993"/>
            <a:ext cx="232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many guesses?</a:t>
            </a:r>
          </a:p>
        </p:txBody>
      </p:sp>
    </p:spTree>
    <p:extLst>
      <p:ext uri="{BB962C8B-B14F-4D97-AF65-F5344CB8AC3E}">
        <p14:creationId xmlns:p14="http://schemas.microsoft.com/office/powerpoint/2010/main" val="268638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C27F3A-41C2-684E-B5C5-FC6F9B04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“Don’t Repeat Yourself”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C1598-EE89-2741-92E0-83FA22BE2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6" y="1801368"/>
            <a:ext cx="3753996" cy="474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7E278-697D-B54B-9231-2BDBA65A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325" y="1801368"/>
            <a:ext cx="4222198" cy="474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54816" y="2232734"/>
            <a:ext cx="7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have a number in my mind between 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100,000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82B67-8EA5-7047-B682-32AD62D258C3}"/>
              </a:ext>
            </a:extLst>
          </p:cNvPr>
          <p:cNvSpPr txBox="1"/>
          <p:nvPr/>
        </p:nvSpPr>
        <p:spPr>
          <a:xfrm>
            <a:off x="5531004" y="4314993"/>
            <a:ext cx="232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many guesses?</a:t>
            </a:r>
          </a:p>
        </p:txBody>
      </p:sp>
    </p:spTree>
    <p:extLst>
      <p:ext uri="{BB962C8B-B14F-4D97-AF65-F5344CB8AC3E}">
        <p14:creationId xmlns:p14="http://schemas.microsoft.com/office/powerpoint/2010/main" val="697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Recursive 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FECFC-606A-A740-932C-7B23C6400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5" y="2564063"/>
            <a:ext cx="4245823" cy="26671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161E5D-F3A0-D548-82FB-99B6FB04779F}"/>
              </a:ext>
            </a:extLst>
          </p:cNvPr>
          <p:cNvSpPr txBox="1"/>
          <p:nvPr/>
        </p:nvSpPr>
        <p:spPr>
          <a:xfrm>
            <a:off x="2861040" y="2040844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62D16-99CE-C443-8490-2799ABBA0E18}"/>
              </a:ext>
            </a:extLst>
          </p:cNvPr>
          <p:cNvSpPr txBox="1"/>
          <p:nvPr/>
        </p:nvSpPr>
        <p:spPr>
          <a:xfrm>
            <a:off x="7353181" y="2040842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70C0"/>
                </a:solidFill>
                <a:latin typeface="Bernard MT Condensed" panose="02050806060905020404" pitchFamily="18" charset="77"/>
                <a:cs typeface="Apple Chancery" panose="03020702040506060504" pitchFamily="66" charset="-79"/>
              </a:rPr>
              <a:t>Recursive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2FA95-FEA5-E04F-99EA-0020EF58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702" y="2564062"/>
            <a:ext cx="4725063" cy="2667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8C5E28-5871-0F46-8F6B-1AF7FD835AE1}"/>
                  </a:ext>
                </a:extLst>
              </p:cNvPr>
              <p:cNvSpPr txBox="1"/>
              <p:nvPr/>
            </p:nvSpPr>
            <p:spPr>
              <a:xfrm>
                <a:off x="5763236" y="867510"/>
                <a:ext cx="16978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i="1" dirty="0" err="1" smtClean="0">
                          <a:latin typeface="Cambria Math" panose="02040503050406030204" pitchFamily="18" charset="0"/>
                        </a:rPr>
                        <m:t>𝑙𝑔𝑛</m:t>
                      </m:r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8C5E28-5871-0F46-8F6B-1AF7FD835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236" y="867510"/>
                <a:ext cx="1697837" cy="646331"/>
              </a:xfrm>
              <a:prstGeom prst="rect">
                <a:avLst/>
              </a:prstGeom>
              <a:blipFill>
                <a:blip r:embed="rId4"/>
                <a:stretch>
                  <a:fillRect r="-3704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24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988564" y="135892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94608" y="56041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4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73" y="2362022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1713761" y="5390855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C1FE5-FBF0-0F45-B75C-CCE857EA589F}"/>
              </a:ext>
            </a:extLst>
          </p:cNvPr>
          <p:cNvGrpSpPr/>
          <p:nvPr/>
        </p:nvGrpSpPr>
        <p:grpSpPr>
          <a:xfrm>
            <a:off x="4501750" y="1007986"/>
            <a:ext cx="4513136" cy="5409876"/>
            <a:chOff x="4501750" y="1007986"/>
            <a:chExt cx="4513136" cy="540987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56FC5FE-D338-B040-A1AC-D16435B940CE}"/>
                </a:ext>
              </a:extLst>
            </p:cNvPr>
            <p:cNvSpPr/>
            <p:nvPr/>
          </p:nvSpPr>
          <p:spPr>
            <a:xfrm>
              <a:off x="8526348" y="280961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33579E-4660-3643-A33D-8E5F5EB69498}"/>
                </a:ext>
              </a:extLst>
            </p:cNvPr>
            <p:cNvGrpSpPr/>
            <p:nvPr/>
          </p:nvGrpSpPr>
          <p:grpSpPr>
            <a:xfrm>
              <a:off x="4501750" y="1007986"/>
              <a:ext cx="4024598" cy="5409876"/>
              <a:chOff x="4501750" y="1007986"/>
              <a:chExt cx="4024598" cy="540987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C7B6605-296D-B540-98FF-3D2C8416A1ED}"/>
                  </a:ext>
                </a:extLst>
              </p:cNvPr>
              <p:cNvSpPr/>
              <p:nvPr/>
            </p:nvSpPr>
            <p:spPr>
              <a:xfrm>
                <a:off x="4501750" y="10079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6750BC6-07C5-674C-AAF5-26D70638014E}"/>
                  </a:ext>
                </a:extLst>
              </p:cNvPr>
              <p:cNvSpPr/>
              <p:nvPr/>
            </p:nvSpPr>
            <p:spPr>
              <a:xfrm>
                <a:off x="4501750" y="13685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9F4F84C-4326-6D45-8791-4A98262F3764}"/>
                  </a:ext>
                </a:extLst>
              </p:cNvPr>
              <p:cNvSpPr/>
              <p:nvPr/>
            </p:nvSpPr>
            <p:spPr>
              <a:xfrm>
                <a:off x="4501750" y="17291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BA78C8F-B3A1-FA43-8A61-EE953D1F540F}"/>
                  </a:ext>
                </a:extLst>
              </p:cNvPr>
              <p:cNvSpPr/>
              <p:nvPr/>
            </p:nvSpPr>
            <p:spPr>
              <a:xfrm>
                <a:off x="4501750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17D09C2-1CEA-0040-A277-AB80B1173B98}"/>
                  </a:ext>
                </a:extLst>
              </p:cNvPr>
              <p:cNvSpPr/>
              <p:nvPr/>
            </p:nvSpPr>
            <p:spPr>
              <a:xfrm>
                <a:off x="4501750" y="24502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86DDFA-8FDC-484C-9DFA-68A726C89C1A}"/>
                  </a:ext>
                </a:extLst>
              </p:cNvPr>
              <p:cNvSpPr/>
              <p:nvPr/>
            </p:nvSpPr>
            <p:spPr>
              <a:xfrm>
                <a:off x="4501750" y="28108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6E09AA4-33C0-6D43-95B2-E943CE86CC7D}"/>
                  </a:ext>
                </a:extLst>
              </p:cNvPr>
              <p:cNvSpPr/>
              <p:nvPr/>
            </p:nvSpPr>
            <p:spPr>
              <a:xfrm>
                <a:off x="4501750" y="31714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FD7FC17-1058-C34C-B215-C888FC961FBF}"/>
                  </a:ext>
                </a:extLst>
              </p:cNvPr>
              <p:cNvSpPr/>
              <p:nvPr/>
            </p:nvSpPr>
            <p:spPr>
              <a:xfrm>
                <a:off x="4501750" y="35320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3165B2B-B638-8E47-981B-ACDE897DE870}"/>
                  </a:ext>
                </a:extLst>
              </p:cNvPr>
              <p:cNvSpPr/>
              <p:nvPr/>
            </p:nvSpPr>
            <p:spPr>
              <a:xfrm>
                <a:off x="4501750" y="42531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E608CCD-5090-214C-8EE4-3D57F85F82B6}"/>
                  </a:ext>
                </a:extLst>
              </p:cNvPr>
              <p:cNvSpPr/>
              <p:nvPr/>
            </p:nvSpPr>
            <p:spPr>
              <a:xfrm>
                <a:off x="4501750" y="46137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10117E8-CA5F-DA49-9C02-F4D214966EC9}"/>
                  </a:ext>
                </a:extLst>
              </p:cNvPr>
              <p:cNvSpPr/>
              <p:nvPr/>
            </p:nvSpPr>
            <p:spPr>
              <a:xfrm>
                <a:off x="4501750" y="49743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1348969-ADBA-4F47-81FD-C22FED574CB5}"/>
                  </a:ext>
                </a:extLst>
              </p:cNvPr>
              <p:cNvSpPr/>
              <p:nvPr/>
            </p:nvSpPr>
            <p:spPr>
              <a:xfrm>
                <a:off x="4501750" y="53348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48BF18D-F3BF-AC4B-8ACE-04FB6D984B3F}"/>
                  </a:ext>
                </a:extLst>
              </p:cNvPr>
              <p:cNvSpPr/>
              <p:nvPr/>
            </p:nvSpPr>
            <p:spPr>
              <a:xfrm>
                <a:off x="4501750" y="56954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8B699AF-992D-2047-85BC-E54DDD57A8EA}"/>
                  </a:ext>
                </a:extLst>
              </p:cNvPr>
              <p:cNvSpPr/>
              <p:nvPr/>
            </p:nvSpPr>
            <p:spPr>
              <a:xfrm>
                <a:off x="4501750" y="6056040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4473A6-D6B2-6E4C-B007-B5163F65EE01}"/>
                  </a:ext>
                </a:extLst>
              </p:cNvPr>
              <p:cNvSpPr/>
              <p:nvPr/>
            </p:nvSpPr>
            <p:spPr>
              <a:xfrm>
                <a:off x="4501750" y="3892582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6253029-B178-354A-8D5D-344EA899F54C}"/>
                  </a:ext>
                </a:extLst>
              </p:cNvPr>
              <p:cNvSpPr/>
              <p:nvPr/>
            </p:nvSpPr>
            <p:spPr>
              <a:xfrm>
                <a:off x="5234557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Sam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2CB428B-28EA-F145-B42F-DBB13DC2B17C}"/>
                  </a:ext>
                </a:extLst>
              </p:cNvPr>
              <p:cNvSpPr/>
              <p:nvPr/>
            </p:nvSpPr>
            <p:spPr>
              <a:xfrm>
                <a:off x="6020659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Ron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CDE32CB-6197-084B-A2A6-A99776ED6054}"/>
                  </a:ext>
                </a:extLst>
              </p:cNvPr>
              <p:cNvCxnSpPr>
                <a:cxnSpLocks/>
                <a:stCxn id="53" idx="3"/>
                <a:endCxn id="65" idx="1"/>
              </p:cNvCxnSpPr>
              <p:nvPr/>
            </p:nvCxnSpPr>
            <p:spPr>
              <a:xfrm>
                <a:off x="4990288" y="2270622"/>
                <a:ext cx="244269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C387AF6-4836-B048-8BE8-02463E66541D}"/>
                  </a:ext>
                </a:extLst>
              </p:cNvPr>
              <p:cNvCxnSpPr>
                <a:cxnSpLocks/>
                <a:stCxn id="65" idx="3"/>
                <a:endCxn id="66" idx="1"/>
              </p:cNvCxnSpPr>
              <p:nvPr/>
            </p:nvCxnSpPr>
            <p:spPr>
              <a:xfrm>
                <a:off x="5723095" y="2270622"/>
                <a:ext cx="297564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E946C12-5B1B-CE4F-B9EF-2ADB6E3782B5}"/>
                  </a:ext>
                </a:extLst>
              </p:cNvPr>
              <p:cNvSpPr/>
              <p:nvPr/>
            </p:nvSpPr>
            <p:spPr>
              <a:xfrm>
                <a:off x="6863992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Alex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0D0CC22-8808-3245-A3D0-F696CF03AAA7}"/>
                  </a:ext>
                </a:extLst>
              </p:cNvPr>
              <p:cNvCxnSpPr>
                <a:cxnSpLocks/>
                <a:stCxn id="66" idx="3"/>
                <a:endCxn id="69" idx="1"/>
              </p:cNvCxnSpPr>
              <p:nvPr/>
            </p:nvCxnSpPr>
            <p:spPr>
              <a:xfrm>
                <a:off x="6509197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EB8735-4178-F546-95F9-1E4B58CB5C47}"/>
                  </a:ext>
                </a:extLst>
              </p:cNvPr>
              <p:cNvSpPr/>
              <p:nvPr/>
            </p:nvSpPr>
            <p:spPr>
              <a:xfrm>
                <a:off x="7707325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Jerry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2BE89DD-BF92-9645-A9EE-2CA837DE58AA}"/>
                  </a:ext>
                </a:extLst>
              </p:cNvPr>
              <p:cNvCxnSpPr>
                <a:cxnSpLocks/>
                <a:stCxn id="69" idx="3"/>
                <a:endCxn id="71" idx="1"/>
              </p:cNvCxnSpPr>
              <p:nvPr/>
            </p:nvCxnSpPr>
            <p:spPr>
              <a:xfrm>
                <a:off x="7352530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CA8C12-52A1-FD4D-ABB0-B215150EB18C}"/>
                  </a:ext>
                </a:extLst>
              </p:cNvPr>
              <p:cNvSpPr/>
              <p:nvPr/>
            </p:nvSpPr>
            <p:spPr>
              <a:xfrm>
                <a:off x="6839682" y="2809614"/>
                <a:ext cx="51284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Katie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A06F43F-5328-CB4F-A78E-E0A5A71D2389}"/>
                  </a:ext>
                </a:extLst>
              </p:cNvPr>
              <p:cNvSpPr/>
              <p:nvPr/>
            </p:nvSpPr>
            <p:spPr>
              <a:xfrm>
                <a:off x="7683015" y="2809614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Joe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D4392757-FDFE-C448-AB3B-2517F91200FA}"/>
                  </a:ext>
                </a:extLst>
              </p:cNvPr>
              <p:cNvCxnSpPr>
                <a:cxnSpLocks/>
                <a:stCxn id="73" idx="3"/>
                <a:endCxn id="74" idx="1"/>
              </p:cNvCxnSpPr>
              <p:nvPr/>
            </p:nvCxnSpPr>
            <p:spPr>
              <a:xfrm>
                <a:off x="7352530" y="2990525"/>
                <a:ext cx="33048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994304F-47D8-5647-8830-D85876EDCFAC}"/>
                  </a:ext>
                </a:extLst>
              </p:cNvPr>
              <p:cNvCxnSpPr>
                <a:cxnSpLocks/>
                <a:stCxn id="74" idx="3"/>
                <a:endCxn id="76" idx="1"/>
              </p:cNvCxnSpPr>
              <p:nvPr/>
            </p:nvCxnSpPr>
            <p:spPr>
              <a:xfrm>
                <a:off x="8171553" y="2990525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E305D8C2-81B0-C742-A875-35C696A7872D}"/>
                  </a:ext>
                </a:extLst>
              </p:cNvPr>
              <p:cNvCxnSpPr>
                <a:cxnSpLocks/>
                <a:stCxn id="71" idx="3"/>
                <a:endCxn id="73" idx="1"/>
              </p:cNvCxnSpPr>
              <p:nvPr/>
            </p:nvCxnSpPr>
            <p:spPr>
              <a:xfrm flipH="1">
                <a:off x="6839682" y="2270622"/>
                <a:ext cx="1356181" cy="719903"/>
              </a:xfrm>
              <a:prstGeom prst="bentConnector5">
                <a:avLst>
                  <a:gd name="adj1" fmla="val -16856"/>
                  <a:gd name="adj2" fmla="val 50000"/>
                  <a:gd name="adj3" fmla="val 116856"/>
                </a:avLst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76DC1FA-9494-6242-AEA1-A25444E599FB}"/>
              </a:ext>
            </a:extLst>
          </p:cNvPr>
          <p:cNvSpPr txBox="1"/>
          <p:nvPr/>
        </p:nvSpPr>
        <p:spPr>
          <a:xfrm>
            <a:off x="5723095" y="5000458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r>
              <a:rPr lang="zh-CN" altLang="en-US" sz="3600" dirty="0">
                <a:solidFill>
                  <a:srgbClr val="00B050"/>
                </a:solidFill>
              </a:rPr>
              <a:t>   </a:t>
            </a:r>
            <a:r>
              <a:rPr lang="en-US" altLang="zh-CN" sz="3600" dirty="0">
                <a:solidFill>
                  <a:srgbClr val="00B050"/>
                </a:solidFill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2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E2CB9-94B2-5C4C-971E-D17230275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6128" y="2743513"/>
            <a:ext cx="5847127" cy="6854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Sorting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Complexity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2892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C5059B-35EE-9645-85ED-584485FB2D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637" y="1585723"/>
            <a:ext cx="8196210" cy="4015497"/>
          </a:xfrm>
        </p:spPr>
        <p:txBody>
          <a:bodyPr/>
          <a:lstStyle/>
          <a:p>
            <a:r>
              <a:rPr lang="en-US" altLang="zh-CN" dirty="0"/>
              <a:t>Weighting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541A-7036-8640-9C6E-BA585839AF9A}"/>
              </a:ext>
            </a:extLst>
          </p:cNvPr>
          <p:cNvSpPr txBox="1"/>
          <p:nvPr/>
        </p:nvSpPr>
        <p:spPr>
          <a:xfrm>
            <a:off x="761948" y="2560984"/>
            <a:ext cx="7402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boxes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same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equally heavy - except for one, which is a little heavier. </a:t>
            </a:r>
          </a:p>
          <a:p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With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a pair of balance scales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identify the heavier ball?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6339B7-43B7-F642-A653-B12ADB243B70}"/>
              </a:ext>
            </a:extLst>
          </p:cNvPr>
          <p:cNvGrpSpPr/>
          <p:nvPr/>
        </p:nvGrpSpPr>
        <p:grpSpPr>
          <a:xfrm>
            <a:off x="964733" y="4260246"/>
            <a:ext cx="5960374" cy="2116906"/>
            <a:chOff x="964733" y="4260246"/>
            <a:chExt cx="5960374" cy="2116906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318D115-6585-8848-B688-78FD79179AF6}"/>
                </a:ext>
              </a:extLst>
            </p:cNvPr>
            <p:cNvSpPr/>
            <p:nvPr/>
          </p:nvSpPr>
          <p:spPr>
            <a:xfrm>
              <a:off x="964733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09FE6A3-9E77-5C4D-940D-900D65190DE2}"/>
                </a:ext>
              </a:extLst>
            </p:cNvPr>
            <p:cNvSpPr/>
            <p:nvPr/>
          </p:nvSpPr>
          <p:spPr>
            <a:xfrm>
              <a:off x="2217022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A8E7DBE5-6A46-D54E-A367-520AD5FD321B}"/>
                </a:ext>
              </a:extLst>
            </p:cNvPr>
            <p:cNvSpPr/>
            <p:nvPr/>
          </p:nvSpPr>
          <p:spPr>
            <a:xfrm>
              <a:off x="346931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BC40FFBA-9DE8-334A-9AB8-5278A38E6743}"/>
                </a:ext>
              </a:extLst>
            </p:cNvPr>
            <p:cNvSpPr/>
            <p:nvPr/>
          </p:nvSpPr>
          <p:spPr>
            <a:xfrm>
              <a:off x="964733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DA2A5AD9-2D7A-034D-9FF9-594EDB84A332}"/>
                </a:ext>
              </a:extLst>
            </p:cNvPr>
            <p:cNvSpPr/>
            <p:nvPr/>
          </p:nvSpPr>
          <p:spPr>
            <a:xfrm>
              <a:off x="2245102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7CAEBA4A-9ACF-D348-8E50-1B9513AAB49D}"/>
                </a:ext>
              </a:extLst>
            </p:cNvPr>
            <p:cNvSpPr/>
            <p:nvPr/>
          </p:nvSpPr>
          <p:spPr>
            <a:xfrm>
              <a:off x="3525471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24AE041-CC93-324D-AA9B-F2D34B586F19}"/>
                </a:ext>
              </a:extLst>
            </p:cNvPr>
            <p:cNvSpPr/>
            <p:nvPr/>
          </p:nvSpPr>
          <p:spPr>
            <a:xfrm>
              <a:off x="4721601" y="4260246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B1CB840-E81F-414A-9DDE-4B655D39AC67}"/>
                </a:ext>
              </a:extLst>
            </p:cNvPr>
            <p:cNvSpPr/>
            <p:nvPr/>
          </p:nvSpPr>
          <p:spPr>
            <a:xfrm>
              <a:off x="6086207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FC4CED3-61AB-ED46-B651-AF2669BB07C2}"/>
                </a:ext>
              </a:extLst>
            </p:cNvPr>
            <p:cNvSpPr/>
            <p:nvPr/>
          </p:nvSpPr>
          <p:spPr>
            <a:xfrm>
              <a:off x="4805840" y="5538252"/>
              <a:ext cx="838900" cy="838900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Weighing scale drawing free vector download (92,038 Free vector) for  commercial use. format: ai, eps, cdr, svg vector illustration graphic art  design sort by unpopular first">
            <a:extLst>
              <a:ext uri="{FF2B5EF4-FFF2-40B4-BE49-F238E27FC236}">
                <a16:creationId xmlns:a16="http://schemas.microsoft.com/office/drawing/2014/main" id="{0B076C86-CBB2-5047-A54D-F306D2A94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57" y="650571"/>
            <a:ext cx="2133199" cy="1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0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5705A6-8440-734A-BE34-39C51B24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168B9D-7BC1-E644-A615-E15C7361F2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5650" y="2796300"/>
            <a:ext cx="1966448" cy="251224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Bubble</a:t>
            </a: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Insertion</a:t>
            </a: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Quicksort</a:t>
            </a:r>
            <a:endParaRPr lang="en-US" dirty="0">
              <a:solidFill>
                <a:schemeClr val="bg2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3B835B-6110-B641-9A67-61D54A649ACD}"/>
                  </a:ext>
                </a:extLst>
              </p:cNvPr>
              <p:cNvSpPr txBox="1"/>
              <p:nvPr/>
            </p:nvSpPr>
            <p:spPr>
              <a:xfrm>
                <a:off x="4089094" y="2796300"/>
                <a:ext cx="23740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4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3B835B-6110-B641-9A67-61D54A649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94" y="2796300"/>
                <a:ext cx="2374084" cy="707886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A4408-6A60-2A47-B643-62C07DFF143E}"/>
                  </a:ext>
                </a:extLst>
              </p:cNvPr>
              <p:cNvSpPr txBox="1"/>
              <p:nvPr/>
            </p:nvSpPr>
            <p:spPr>
              <a:xfrm>
                <a:off x="4089094" y="4229091"/>
                <a:ext cx="23740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𝑛𝑙𝑔𝑛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A4408-6A60-2A47-B643-62C07DFF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94" y="4229091"/>
                <a:ext cx="2374084" cy="707886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5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36E221-70A1-AB42-8E86-26E84499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2" y="2188788"/>
            <a:ext cx="4269790" cy="304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F1473-3B0C-864F-B361-54A8119D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848" y="2188788"/>
            <a:ext cx="4186699" cy="304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6B653-9365-3840-BC48-1845F4D46BA8}"/>
                  </a:ext>
                </a:extLst>
              </p:cNvPr>
              <p:cNvSpPr txBox="1"/>
              <p:nvPr/>
            </p:nvSpPr>
            <p:spPr>
              <a:xfrm>
                <a:off x="0" y="683704"/>
                <a:ext cx="49794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CN" altLang="en-US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4000" b="0" i="1" dirty="0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zh-CN" altLang="en-US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𝑛𝑙𝑔𝑛</m:t>
                      </m:r>
                      <m:r>
                        <a:rPr lang="en-US" altLang="zh-CN" sz="4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6B653-9365-3840-BC48-1845F4D46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3704"/>
                <a:ext cx="4979406" cy="707886"/>
              </a:xfrm>
              <a:prstGeom prst="rect">
                <a:avLst/>
              </a:prstGeom>
              <a:blipFill>
                <a:blip r:embed="rId4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41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77D6A3-0F6D-624E-A16E-22D9C00B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Complexity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2C11F-B281-0B43-9E7B-3C0FB7AE1CD5}"/>
              </a:ext>
            </a:extLst>
          </p:cNvPr>
          <p:cNvSpPr txBox="1"/>
          <p:nvPr/>
        </p:nvSpPr>
        <p:spPr>
          <a:xfrm>
            <a:off x="795557" y="1954636"/>
            <a:ext cx="144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ABD8F-D36A-FD4B-89E1-EB49FB86F845}"/>
              </a:ext>
            </a:extLst>
          </p:cNvPr>
          <p:cNvSpPr txBox="1"/>
          <p:nvPr/>
        </p:nvSpPr>
        <p:spPr>
          <a:xfrm>
            <a:off x="795557" y="2727821"/>
            <a:ext cx="273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419B7-01EE-2C49-A688-E97F3CA1A11F}"/>
              </a:ext>
            </a:extLst>
          </p:cNvPr>
          <p:cNvSpPr txBox="1"/>
          <p:nvPr/>
        </p:nvSpPr>
        <p:spPr>
          <a:xfrm>
            <a:off x="795557" y="3579006"/>
            <a:ext cx="228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65B5C-D14E-CD48-89CF-EDD4AE71195C}"/>
              </a:ext>
            </a:extLst>
          </p:cNvPr>
          <p:cNvSpPr txBox="1"/>
          <p:nvPr/>
        </p:nvSpPr>
        <p:spPr>
          <a:xfrm>
            <a:off x="795557" y="4430191"/>
            <a:ext cx="295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DEF15C-ED93-0C41-BEA6-3F3826B0D860}"/>
              </a:ext>
            </a:extLst>
          </p:cNvPr>
          <p:cNvSpPr txBox="1"/>
          <p:nvPr/>
        </p:nvSpPr>
        <p:spPr>
          <a:xfrm>
            <a:off x="795557" y="5281376"/>
            <a:ext cx="217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hashtable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43A1D-75BA-C44E-BB56-73BA6E35EED4}"/>
              </a:ext>
            </a:extLst>
          </p:cNvPr>
          <p:cNvSpPr txBox="1"/>
          <p:nvPr/>
        </p:nvSpPr>
        <p:spPr>
          <a:xfrm>
            <a:off x="4572001" y="1921297"/>
            <a:ext cx="338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element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FEA20-1938-1142-A497-B18360DEAF56}"/>
              </a:ext>
            </a:extLst>
          </p:cNvPr>
          <p:cNvSpPr txBox="1"/>
          <p:nvPr/>
        </p:nvSpPr>
        <p:spPr>
          <a:xfrm>
            <a:off x="4572001" y="2727821"/>
            <a:ext cx="426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element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7EABD-5B2A-4144-89DA-AC7D336BE3FE}"/>
              </a:ext>
            </a:extLst>
          </p:cNvPr>
          <p:cNvSpPr txBox="1"/>
          <p:nvPr/>
        </p:nvSpPr>
        <p:spPr>
          <a:xfrm>
            <a:off x="4572001" y="3579006"/>
            <a:ext cx="247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427F0-F6BB-B945-BC81-1AB694C59221}"/>
              </a:ext>
            </a:extLst>
          </p:cNvPr>
          <p:cNvSpPr txBox="1"/>
          <p:nvPr/>
        </p:nvSpPr>
        <p:spPr>
          <a:xfrm>
            <a:off x="4572000" y="4430191"/>
            <a:ext cx="237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38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Expectation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BE07E-29D2-8F4D-9E65-B0711E3DA06D}"/>
              </a:ext>
            </a:extLst>
          </p:cNvPr>
          <p:cNvSpPr txBox="1"/>
          <p:nvPr/>
        </p:nvSpPr>
        <p:spPr>
          <a:xfrm>
            <a:off x="977462" y="1786759"/>
            <a:ext cx="320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After this term, you will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40D1-30C2-9D41-A58D-A913A7B5DBBD}"/>
              </a:ext>
            </a:extLst>
          </p:cNvPr>
          <p:cNvSpPr txBox="1"/>
          <p:nvPr/>
        </p:nvSpPr>
        <p:spPr>
          <a:xfrm>
            <a:off x="671756" y="2415482"/>
            <a:ext cx="8224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confident writing code in Java with cool tools such as </a:t>
            </a:r>
            <a:r>
              <a:rPr lang="en-US" sz="2000" i="1" dirty="0" err="1"/>
              <a:t>Intellij</a:t>
            </a:r>
            <a:r>
              <a:rPr lang="en-US" sz="2000" i="1" dirty="0"/>
              <a:t>, Junit, Maven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F9674-EEF0-6444-A340-5C01BFE8BCBA}"/>
              </a:ext>
            </a:extLst>
          </p:cNvPr>
          <p:cNvSpPr txBox="1"/>
          <p:nvPr/>
        </p:nvSpPr>
        <p:spPr>
          <a:xfrm>
            <a:off x="671756" y="3380766"/>
            <a:ext cx="3563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Write clean code with solid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AC3E6-6CC6-2E40-9CE1-E00860ACDA6F}"/>
              </a:ext>
            </a:extLst>
          </p:cNvPr>
          <p:cNvSpPr txBox="1"/>
          <p:nvPr/>
        </p:nvSpPr>
        <p:spPr>
          <a:xfrm>
            <a:off x="671756" y="4346050"/>
            <a:ext cx="735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Understand how to compromise between time and space complexity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D27CDE-D177-1243-B271-C12D1E4A3ECD}"/>
              </a:ext>
            </a:extLst>
          </p:cNvPr>
          <p:cNvSpPr txBox="1"/>
          <p:nvPr/>
        </p:nvSpPr>
        <p:spPr>
          <a:xfrm>
            <a:off x="671756" y="4828692"/>
            <a:ext cx="76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solved many technical problems commonly asked during interview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132309-AA39-5347-8255-EB2BF8DC6241}"/>
              </a:ext>
            </a:extLst>
          </p:cNvPr>
          <p:cNvSpPr txBox="1"/>
          <p:nvPr/>
        </p:nvSpPr>
        <p:spPr>
          <a:xfrm>
            <a:off x="671756" y="5311334"/>
            <a:ext cx="678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written your own text search engine (Watch out! Google!)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D390B9-3357-B647-8959-E201F10043E4}"/>
              </a:ext>
            </a:extLst>
          </p:cNvPr>
          <p:cNvSpPr txBox="1"/>
          <p:nvPr/>
        </p:nvSpPr>
        <p:spPr>
          <a:xfrm>
            <a:off x="671756" y="2898124"/>
            <a:ext cx="629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confident with using source control tools </a:t>
            </a:r>
            <a:r>
              <a:rPr lang="en-US" sz="2000" i="1" dirty="0"/>
              <a:t>Git</a:t>
            </a:r>
            <a:r>
              <a:rPr lang="en-US" sz="2000" dirty="0"/>
              <a:t> and </a:t>
            </a:r>
            <a:r>
              <a:rPr lang="en-US" sz="2000" i="1" dirty="0" err="1"/>
              <a:t>Github</a:t>
            </a:r>
            <a:endParaRPr lang="en-US" sz="20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C58FA-6AE5-7E4C-90EB-A6A8742875CE}"/>
              </a:ext>
            </a:extLst>
          </p:cNvPr>
          <p:cNvSpPr txBox="1"/>
          <p:nvPr/>
        </p:nvSpPr>
        <p:spPr>
          <a:xfrm>
            <a:off x="671756" y="3863408"/>
            <a:ext cx="8161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good understanding of data structure such as array, </a:t>
            </a:r>
            <a:r>
              <a:rPr lang="en-US" sz="2000" dirty="0" err="1"/>
              <a:t>hashtable</a:t>
            </a:r>
            <a:r>
              <a:rPr lang="en-US" sz="2000" dirty="0"/>
              <a:t>, list,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ACDCE-AE3D-EE4D-B511-D2BC9ACBC027}"/>
              </a:ext>
            </a:extLst>
          </p:cNvPr>
          <p:cNvSpPr txBox="1"/>
          <p:nvPr/>
        </p:nvSpPr>
        <p:spPr>
          <a:xfrm>
            <a:off x="623698" y="5928725"/>
            <a:ext cx="653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(hopefully) Have fun and know whether CS is what you like!</a:t>
            </a:r>
          </a:p>
        </p:txBody>
      </p:sp>
      <p:pic>
        <p:nvPicPr>
          <p:cNvPr id="3076" name="Picture 4" descr="Coding is…fun?. There's something exciting about… | by Megan Young | Medium">
            <a:extLst>
              <a:ext uri="{FF2B5EF4-FFF2-40B4-BE49-F238E27FC236}">
                <a16:creationId xmlns:a16="http://schemas.microsoft.com/office/drawing/2014/main" id="{F5BEDA33-72C2-5040-8B9D-3452B99D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18061"/>
            <a:ext cx="2599997" cy="12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9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F35A7-F9EE-DB45-AA87-84911AC2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BBA09-FA66-304A-9C81-389B204C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97" y="1936652"/>
            <a:ext cx="3068506" cy="254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01E315-74B2-8E46-B623-68AB0AA56B48}"/>
              </a:ext>
            </a:extLst>
          </p:cNvPr>
          <p:cNvSpPr/>
          <p:nvPr/>
        </p:nvSpPr>
        <p:spPr>
          <a:xfrm>
            <a:off x="443931" y="4553017"/>
            <a:ext cx="316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/4F72VULWFvc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E658B-3105-DB47-BC1F-A63978EA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35" y="1936652"/>
            <a:ext cx="4152799" cy="26163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F2C3AE-0722-6B4A-86BD-823AB2682839}"/>
              </a:ext>
            </a:extLst>
          </p:cNvPr>
          <p:cNvSpPr/>
          <p:nvPr/>
        </p:nvSpPr>
        <p:spPr>
          <a:xfrm>
            <a:off x="4763635" y="4553017"/>
            <a:ext cx="3113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/AeWbJ5LIFNg</a:t>
            </a:r>
          </a:p>
        </p:txBody>
      </p:sp>
    </p:spTree>
    <p:extLst>
      <p:ext uri="{BB962C8B-B14F-4D97-AF65-F5344CB8AC3E}">
        <p14:creationId xmlns:p14="http://schemas.microsoft.com/office/powerpoint/2010/main" val="23342237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9635DA-BCA3-9A40-870C-12B11242D5A6}"/>
              </a:ext>
            </a:extLst>
          </p:cNvPr>
          <p:cNvSpPr/>
          <p:nvPr/>
        </p:nvSpPr>
        <p:spPr>
          <a:xfrm>
            <a:off x="3494403" y="2966953"/>
            <a:ext cx="23038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The</a:t>
            </a:r>
            <a:r>
              <a:rPr lang="zh-CN" altLang="en-US" sz="4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altLang="zh-CN" sz="4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End</a:t>
            </a:r>
            <a:endParaRPr lang="en-US" sz="4400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0242" name="Picture 2" descr="wandering cat sketch">
            <a:extLst>
              <a:ext uri="{FF2B5EF4-FFF2-40B4-BE49-F238E27FC236}">
                <a16:creationId xmlns:a16="http://schemas.microsoft.com/office/drawing/2014/main" id="{19939C14-BDB5-E645-92F5-BCD413DCD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7" y="350448"/>
            <a:ext cx="2793535" cy="209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ker face sketch">
            <a:extLst>
              <a:ext uri="{FF2B5EF4-FFF2-40B4-BE49-F238E27FC236}">
                <a16:creationId xmlns:a16="http://schemas.microsoft.com/office/drawing/2014/main" id="{276BA95B-2599-1F42-9F9E-69A17ABE6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10" y="304939"/>
            <a:ext cx="3863752" cy="1196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cursion">
            <a:extLst>
              <a:ext uri="{FF2B5EF4-FFF2-40B4-BE49-F238E27FC236}">
                <a16:creationId xmlns:a16="http://schemas.microsoft.com/office/drawing/2014/main" id="{9DC9B532-E457-EE47-A99E-FA36A702C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75" y="2080978"/>
            <a:ext cx="2659310" cy="17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four seasons">
            <a:extLst>
              <a:ext uri="{FF2B5EF4-FFF2-40B4-BE49-F238E27FC236}">
                <a16:creationId xmlns:a16="http://schemas.microsoft.com/office/drawing/2014/main" id="{A3F06FB9-8EFD-F74C-AB12-90E255573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5" y="3895831"/>
            <a:ext cx="3087148" cy="164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four seasons">
            <a:extLst>
              <a:ext uri="{FF2B5EF4-FFF2-40B4-BE49-F238E27FC236}">
                <a16:creationId xmlns:a16="http://schemas.microsoft.com/office/drawing/2014/main" id="{D0FFB346-827A-C640-82D1-FBDEB629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84" y="5201718"/>
            <a:ext cx="3868756" cy="1352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A38B63-8DAA-DD41-AAA5-A01F4B0A48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77"/>
          <a:stretch/>
        </p:blipFill>
        <p:spPr>
          <a:xfrm>
            <a:off x="5798239" y="4228667"/>
            <a:ext cx="3127646" cy="250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9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C2E87-5495-284C-97CE-AA4F7C77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In Touch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8FBD4A1-0C66-7D41-960F-9F85AA86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59" y="2271086"/>
            <a:ext cx="2353541" cy="95885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0FF9829E-5427-204B-B3E4-AC04986D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526" y="728554"/>
            <a:ext cx="996950" cy="958850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207994D-54CD-154E-8C5C-9B40E63D3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336" y="721344"/>
            <a:ext cx="1069788" cy="1069788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AB53C039-7E24-0043-9999-AFADF175E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1751" y="2305236"/>
            <a:ext cx="1968500" cy="102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293F5-92FE-4746-8360-53C9E7859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263" y="3400631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673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8E2CB9-94B2-5C4C-971E-D17230275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6437" y="2737283"/>
            <a:ext cx="5363989" cy="81761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400" dirty="0"/>
              <a:t>Software</a:t>
            </a:r>
            <a:r>
              <a:rPr lang="zh-CN" altLang="en-US" sz="4400" dirty="0"/>
              <a:t> </a:t>
            </a:r>
            <a:r>
              <a:rPr lang="en-US" altLang="zh-CN" sz="4400" dirty="0"/>
              <a:t>Testing</a:t>
            </a:r>
            <a:endParaRPr lang="en-US" sz="4400" dirty="0"/>
          </a:p>
        </p:txBody>
      </p:sp>
      <p:pic>
        <p:nvPicPr>
          <p:cNvPr id="2050" name="Picture 2" descr="Why Is Software Testing and QA important for any Business">
            <a:extLst>
              <a:ext uri="{FF2B5EF4-FFF2-40B4-BE49-F238E27FC236}">
                <a16:creationId xmlns:a16="http://schemas.microsoft.com/office/drawing/2014/main" id="{AE07FDC7-CAD4-6B43-8392-A2985D2D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8" y="4825049"/>
            <a:ext cx="2385897" cy="167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89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AC758B-FA04-DC4D-946E-D37140633109}"/>
              </a:ext>
            </a:extLst>
          </p:cNvPr>
          <p:cNvSpPr txBox="1"/>
          <p:nvPr/>
        </p:nvSpPr>
        <p:spPr>
          <a:xfrm>
            <a:off x="671756" y="1907863"/>
            <a:ext cx="2875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First,</a:t>
            </a:r>
            <a:r>
              <a:rPr lang="zh-CN" altLang="en-US" sz="3200" dirty="0"/>
              <a:t> </a:t>
            </a:r>
            <a:r>
              <a:rPr lang="en-US" altLang="zh-CN" sz="3200" dirty="0"/>
              <a:t>write</a:t>
            </a:r>
            <a:r>
              <a:rPr lang="zh-CN" altLang="en-US" sz="3200" dirty="0"/>
              <a:t> </a:t>
            </a:r>
            <a:r>
              <a:rPr lang="en-US" altLang="zh-CN" sz="3200" dirty="0"/>
              <a:t>Tests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E1108-04E6-CB4A-90FB-D40C82B00440}"/>
              </a:ext>
            </a:extLst>
          </p:cNvPr>
          <p:cNvSpPr txBox="1"/>
          <p:nvPr/>
        </p:nvSpPr>
        <p:spPr>
          <a:xfrm>
            <a:off x="671756" y="3244357"/>
            <a:ext cx="4415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Then,</a:t>
            </a:r>
            <a:r>
              <a:rPr lang="zh-CN" altLang="en-US" sz="3200" dirty="0"/>
              <a:t> </a:t>
            </a:r>
            <a:r>
              <a:rPr lang="en-US" altLang="zh-CN" sz="3200" dirty="0"/>
              <a:t>implement</a:t>
            </a:r>
            <a:r>
              <a:rPr lang="zh-CN" altLang="en-US" sz="3200" dirty="0"/>
              <a:t> </a:t>
            </a:r>
            <a:r>
              <a:rPr lang="en-US" altLang="zh-CN" sz="3200" dirty="0"/>
              <a:t>Feature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6A8C1-3A57-A642-9F04-BC95AC76F2A2}"/>
              </a:ext>
            </a:extLst>
          </p:cNvPr>
          <p:cNvSpPr txBox="1"/>
          <p:nvPr/>
        </p:nvSpPr>
        <p:spPr>
          <a:xfrm>
            <a:off x="671756" y="4641435"/>
            <a:ext cx="3234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then,</a:t>
            </a:r>
            <a:r>
              <a:rPr lang="zh-CN" altLang="en-US" sz="3200" dirty="0"/>
              <a:t> </a:t>
            </a:r>
            <a:r>
              <a:rPr lang="en-US" altLang="zh-CN" sz="3200" dirty="0"/>
              <a:t>refactor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7D8BF-089C-7B48-BF6D-5D93A5D09B83}"/>
              </a:ext>
            </a:extLst>
          </p:cNvPr>
          <p:cNvSpPr txBox="1"/>
          <p:nvPr/>
        </p:nvSpPr>
        <p:spPr>
          <a:xfrm>
            <a:off x="5469460" y="1940582"/>
            <a:ext cx="2342629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</a:rPr>
              <a:t>Test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should</a:t>
            </a:r>
            <a:r>
              <a:rPr lang="zh-CN" altLang="en-US" sz="2800" dirty="0">
                <a:solidFill>
                  <a:schemeClr val="bg2"/>
                </a:solidFill>
              </a:rPr>
              <a:t> </a:t>
            </a:r>
            <a:r>
              <a:rPr lang="en-US" altLang="zh-CN" sz="2800" dirty="0">
                <a:solidFill>
                  <a:schemeClr val="bg2"/>
                </a:solidFill>
              </a:rPr>
              <a:t>fail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51E92-29CA-A14E-83FE-F0FCF744FCB6}"/>
              </a:ext>
            </a:extLst>
          </p:cNvPr>
          <p:cNvSpPr txBox="1"/>
          <p:nvPr/>
        </p:nvSpPr>
        <p:spPr>
          <a:xfrm>
            <a:off x="5469460" y="3276105"/>
            <a:ext cx="2548390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Test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should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pass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72673-6B6A-7345-B6E0-17644FF18DC6}"/>
              </a:ext>
            </a:extLst>
          </p:cNvPr>
          <p:cNvSpPr txBox="1"/>
          <p:nvPr/>
        </p:nvSpPr>
        <p:spPr>
          <a:xfrm>
            <a:off x="5469460" y="4672212"/>
            <a:ext cx="3121752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Test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should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still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Pass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925D2E7-6C7B-354D-8E7C-CE8086380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14458</TotalTime>
  <Words>1310</Words>
  <Application>Microsoft Macintosh PowerPoint</Application>
  <PresentationFormat>On-screen Show (4:3)</PresentationFormat>
  <Paragraphs>422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-apple-system</vt:lpstr>
      <vt:lpstr>Encode Sans Normal Black</vt:lpstr>
      <vt:lpstr>Open Sans</vt:lpstr>
      <vt:lpstr>Open Sans Light</vt:lpstr>
      <vt:lpstr>Uni Sans Regular</vt:lpstr>
      <vt:lpstr>Apple Chancery</vt:lpstr>
      <vt:lpstr>Arial</vt:lpstr>
      <vt:lpstr>Bernard MT Condensed</vt:lpstr>
      <vt:lpstr>Calibri</vt:lpstr>
      <vt:lpstr>Cambria Math</vt:lpstr>
      <vt:lpstr>Cavolini</vt:lpstr>
      <vt:lpstr>Lucida Grande</vt:lpstr>
      <vt:lpstr>Custom Design</vt:lpstr>
      <vt:lpstr>1_Custom Design</vt:lpstr>
      <vt:lpstr>PowerPoint Presentation</vt:lpstr>
      <vt:lpstr>CSS143 Computer Programming (II)</vt:lpstr>
      <vt:lpstr>Final Exam</vt:lpstr>
      <vt:lpstr>PowerPoint Presentation</vt:lpstr>
      <vt:lpstr>Clean Code</vt:lpstr>
      <vt:lpstr>“Don’t Repeat Yourself”</vt:lpstr>
      <vt:lpstr>More on Clean Code</vt:lpstr>
      <vt:lpstr>PowerPoint Presentation</vt:lpstr>
      <vt:lpstr>Coding Procedures</vt:lpstr>
      <vt:lpstr>A Correctness Problem</vt:lpstr>
      <vt:lpstr>Testing</vt:lpstr>
      <vt:lpstr>PowerPoint Presentation</vt:lpstr>
      <vt:lpstr>Test Driven Development</vt:lpstr>
      <vt:lpstr>PowerPoint Presentation</vt:lpstr>
      <vt:lpstr>Class vs Object vs Instance vs Reference</vt:lpstr>
      <vt:lpstr>Polymorphism</vt:lpstr>
      <vt:lpstr>PowerPoint Presentation</vt:lpstr>
      <vt:lpstr>PowerPoint Presentation</vt:lpstr>
      <vt:lpstr>OOP Review Summary</vt:lpstr>
      <vt:lpstr>PowerPoint Presentation</vt:lpstr>
      <vt:lpstr>Abstract Data Type (ADT)</vt:lpstr>
      <vt:lpstr>PowerPoint Presentation</vt:lpstr>
      <vt:lpstr>ADT Queue</vt:lpstr>
      <vt:lpstr>Abstract Data Type (ADT)</vt:lpstr>
      <vt:lpstr>ADT: Queue</vt:lpstr>
      <vt:lpstr>PowerPoint Presentation</vt:lpstr>
      <vt:lpstr>PowerPoint Presentation</vt:lpstr>
      <vt:lpstr>Applications</vt:lpstr>
      <vt:lpstr>When to use Stack ADT?</vt:lpstr>
      <vt:lpstr>Java Generics</vt:lpstr>
      <vt:lpstr>PowerPoint Presentation</vt:lpstr>
      <vt:lpstr>Recursion</vt:lpstr>
      <vt:lpstr>Recursive Sum</vt:lpstr>
      <vt:lpstr>Backtracking</vt:lpstr>
      <vt:lpstr>Backtracking</vt:lpstr>
      <vt:lpstr>Backtracking</vt:lpstr>
      <vt:lpstr>Backtracking</vt:lpstr>
      <vt:lpstr>Recursion In Class Exercise: Unique Paths</vt:lpstr>
      <vt:lpstr>Unique Paths Tests</vt:lpstr>
      <vt:lpstr>Unique Paths Tests</vt:lpstr>
      <vt:lpstr>Recursion Summary</vt:lpstr>
      <vt:lpstr>Recursion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Height of a tree</vt:lpstr>
      <vt:lpstr>PowerPoint Presentation</vt:lpstr>
      <vt:lpstr>PowerPoint Presentation</vt:lpstr>
      <vt:lpstr>Hashing</vt:lpstr>
      <vt:lpstr>PowerPoint Presentation</vt:lpstr>
      <vt:lpstr>Collision</vt:lpstr>
      <vt:lpstr>PowerPoint Presentation</vt:lpstr>
      <vt:lpstr>PowerPoint Presentation</vt:lpstr>
      <vt:lpstr>PowerPoint Presentation</vt:lpstr>
      <vt:lpstr>PowerPoint Presentation</vt:lpstr>
      <vt:lpstr>Guess the number in my mind</vt:lpstr>
      <vt:lpstr>Guess the number in my mind</vt:lpstr>
      <vt:lpstr>Guess the number in my mind</vt:lpstr>
      <vt:lpstr>Recursive Binary Search</vt:lpstr>
      <vt:lpstr>PowerPoint Presentation</vt:lpstr>
      <vt:lpstr>PowerPoint Presentation</vt:lpstr>
      <vt:lpstr>PowerPoint Presentation</vt:lpstr>
      <vt:lpstr>PowerPoint Presentation</vt:lpstr>
      <vt:lpstr>Sorting and Complexity</vt:lpstr>
      <vt:lpstr>PowerPoint Presentation</vt:lpstr>
      <vt:lpstr>Complexity</vt:lpstr>
      <vt:lpstr>Class Expectation</vt:lpstr>
      <vt:lpstr>PowerPoint Presentation</vt:lpstr>
      <vt:lpstr>Stay In Touch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1125</cp:revision>
  <cp:lastPrinted>2016-02-10T20:19:12Z</cp:lastPrinted>
  <dcterms:created xsi:type="dcterms:W3CDTF">2014-10-14T00:51:43Z</dcterms:created>
  <dcterms:modified xsi:type="dcterms:W3CDTF">2020-12-15T03:47:12Z</dcterms:modified>
</cp:coreProperties>
</file>